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heme/themeOverride2.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20.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sldIdLst>
    <p:sldId id="370" r:id="rId2"/>
    <p:sldId id="377" r:id="rId3"/>
    <p:sldId id="378" r:id="rId4"/>
    <p:sldId id="379" r:id="rId5"/>
    <p:sldId id="380" r:id="rId6"/>
    <p:sldId id="283"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406" r:id="rId20"/>
    <p:sldId id="407" r:id="rId21"/>
    <p:sldId id="394" r:id="rId22"/>
    <p:sldId id="395" r:id="rId23"/>
    <p:sldId id="396" r:id="rId24"/>
    <p:sldId id="398" r:id="rId25"/>
    <p:sldId id="399" r:id="rId26"/>
    <p:sldId id="400" r:id="rId27"/>
    <p:sldId id="401" r:id="rId28"/>
    <p:sldId id="403" r:id="rId29"/>
    <p:sldId id="402" r:id="rId30"/>
    <p:sldId id="405" r:id="rId31"/>
  </p:sldIdLst>
  <p:sldSz cx="9144000" cy="6858000" type="screen4x3"/>
  <p:notesSz cx="6858000" cy="9144000"/>
  <p:custShowLst>
    <p:custShow name="jaundic" id="0">
      <p:sldLst/>
    </p:custShow>
    <p:custShow name="no milk" id="1">
      <p:sldLst/>
    </p:custShow>
    <p:custShow name="concern" id="2">
      <p:sldLst/>
    </p:custShow>
    <p:custShow name="need to quite" id="3">
      <p:sldLst/>
    </p:custShow>
    <p:custShow name="accomodate" id="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444"/>
    <a:srgbClr val="51237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9068" autoAdjust="0"/>
  </p:normalViewPr>
  <p:slideViewPr>
    <p:cSldViewPr>
      <p:cViewPr varScale="1">
        <p:scale>
          <a:sx n="65" d="100"/>
          <a:sy n="65" d="100"/>
        </p:scale>
        <p:origin x="-1488" y="-96"/>
      </p:cViewPr>
      <p:guideLst>
        <p:guide orient="horz" pos="2160"/>
        <p:guide pos="2880"/>
      </p:guideLst>
    </p:cSldViewPr>
  </p:slideViewPr>
  <p:outlineViewPr>
    <p:cViewPr>
      <p:scale>
        <a:sx n="33" d="100"/>
        <a:sy n="33" d="100"/>
      </p:scale>
      <p:origin x="0" y="38634"/>
    </p:cViewPr>
  </p:outlineViewPr>
  <p:notesTextViewPr>
    <p:cViewPr>
      <p:scale>
        <a:sx n="100" d="100"/>
        <a:sy n="100" d="100"/>
      </p:scale>
      <p:origin x="0" y="0"/>
    </p:cViewPr>
  </p:notesTextViewPr>
  <p:sorterViewPr>
    <p:cViewPr>
      <p:scale>
        <a:sx n="66" d="100"/>
        <a:sy n="66" d="100"/>
      </p:scale>
      <p:origin x="0" y="13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7053F-5096-4BF0-B1F7-C99A07AC8C8E}"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77C76100-50CB-4BBC-A9CB-A1F00EF43611}">
      <dgm:prSet custT="1"/>
      <dgm:spPr/>
      <dgm:t>
        <a:bodyPr/>
        <a:lstStyle/>
        <a:p>
          <a:pPr algn="ctr" rtl="1"/>
          <a:r>
            <a:rPr lang="fa-IR" sz="5400" b="1" dirty="0" smtClean="0">
              <a:effectLst>
                <a:outerShdw blurRad="38100" dist="38100" dir="2700000" algn="tl">
                  <a:srgbClr val="000000">
                    <a:alpha val="43137"/>
                  </a:srgbClr>
                </a:outerShdw>
              </a:effectLst>
              <a:cs typeface="B Nazanin" panose="00000400000000000000" pitchFamily="2" charset="-78"/>
            </a:rPr>
            <a:t>اهداف</a:t>
          </a:r>
        </a:p>
      </dgm:t>
    </dgm:pt>
    <dgm:pt modelId="{2A8F2695-B495-4320-89A7-A38A231D5A1C}" type="sibTrans" cxnId="{D864631B-36C9-4E7B-A6E8-46AE0F40CB08}">
      <dgm:prSet/>
      <dgm:spPr/>
      <dgm:t>
        <a:bodyPr/>
        <a:lstStyle/>
        <a:p>
          <a:endParaRPr lang="en-US" sz="5400" b="1">
            <a:effectLst>
              <a:outerShdw blurRad="38100" dist="38100" dir="2700000" algn="tl">
                <a:srgbClr val="000000">
                  <a:alpha val="43137"/>
                </a:srgbClr>
              </a:outerShdw>
            </a:effectLst>
          </a:endParaRPr>
        </a:p>
      </dgm:t>
    </dgm:pt>
    <dgm:pt modelId="{63EC12C3-B59E-43A8-BBF7-6EA6C3D2A8D6}" type="parTrans" cxnId="{D864631B-36C9-4E7B-A6E8-46AE0F40CB08}">
      <dgm:prSet/>
      <dgm:spPr/>
      <dgm:t>
        <a:bodyPr/>
        <a:lstStyle/>
        <a:p>
          <a:endParaRPr lang="en-US" sz="5400" b="1">
            <a:effectLst>
              <a:outerShdw blurRad="38100" dist="38100" dir="2700000" algn="tl">
                <a:srgbClr val="000000">
                  <a:alpha val="43137"/>
                </a:srgbClr>
              </a:outerShdw>
            </a:effectLst>
          </a:endParaRPr>
        </a:p>
      </dgm:t>
    </dgm:pt>
    <dgm:pt modelId="{83358AC8-B839-4C0E-B0F1-6CF6FDB0C190}" type="pres">
      <dgm:prSet presAssocID="{FC87053F-5096-4BF0-B1F7-C99A07AC8C8E}" presName="linear" presStyleCnt="0">
        <dgm:presLayoutVars>
          <dgm:animLvl val="lvl"/>
          <dgm:resizeHandles val="exact"/>
        </dgm:presLayoutVars>
      </dgm:prSet>
      <dgm:spPr/>
      <dgm:t>
        <a:bodyPr/>
        <a:lstStyle/>
        <a:p>
          <a:endParaRPr lang="en-US"/>
        </a:p>
      </dgm:t>
    </dgm:pt>
    <dgm:pt modelId="{056BA279-5268-46C9-A2C5-11CD0B2D0F24}" type="pres">
      <dgm:prSet presAssocID="{77C76100-50CB-4BBC-A9CB-A1F00EF43611}" presName="parentText" presStyleLbl="node1" presStyleIdx="0" presStyleCnt="1">
        <dgm:presLayoutVars>
          <dgm:chMax val="0"/>
          <dgm:bulletEnabled val="1"/>
        </dgm:presLayoutVars>
      </dgm:prSet>
      <dgm:spPr/>
      <dgm:t>
        <a:bodyPr/>
        <a:lstStyle/>
        <a:p>
          <a:endParaRPr lang="en-US"/>
        </a:p>
      </dgm:t>
    </dgm:pt>
  </dgm:ptLst>
  <dgm:cxnLst>
    <dgm:cxn modelId="{0D1D5EC5-53CD-478E-B507-FC1BF3C7A1AE}" type="presOf" srcId="{FC87053F-5096-4BF0-B1F7-C99A07AC8C8E}" destId="{83358AC8-B839-4C0E-B0F1-6CF6FDB0C190}" srcOrd="0" destOrd="0" presId="urn:microsoft.com/office/officeart/2005/8/layout/vList2"/>
    <dgm:cxn modelId="{F68A306A-6D7F-4075-962E-1BCC2EDF0B0E}" type="presOf" srcId="{77C76100-50CB-4BBC-A9CB-A1F00EF43611}" destId="{056BA279-5268-46C9-A2C5-11CD0B2D0F24}" srcOrd="0" destOrd="0" presId="urn:microsoft.com/office/officeart/2005/8/layout/vList2"/>
    <dgm:cxn modelId="{D864631B-36C9-4E7B-A6E8-46AE0F40CB08}" srcId="{FC87053F-5096-4BF0-B1F7-C99A07AC8C8E}" destId="{77C76100-50CB-4BBC-A9CB-A1F00EF43611}" srcOrd="0" destOrd="0" parTransId="{63EC12C3-B59E-43A8-BBF7-6EA6C3D2A8D6}" sibTransId="{2A8F2695-B495-4320-89A7-A38A231D5A1C}"/>
    <dgm:cxn modelId="{3EEAA6BA-0204-46AF-A9FA-28D5216821DF}" type="presParOf" srcId="{83358AC8-B839-4C0E-B0F1-6CF6FDB0C190}" destId="{056BA279-5268-46C9-A2C5-11CD0B2D0F2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983408-A5EE-442B-98C9-1F43957BD3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0B5BF6-59EA-4532-8D5B-69146748EA95}">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نوزادی که با شیرمادر تغذیه می شود</a:t>
          </a:r>
          <a:endParaRPr lang="en-US" sz="4400" dirty="0">
            <a:effectLst>
              <a:outerShdw blurRad="38100" dist="38100" dir="2700000" algn="tl">
                <a:srgbClr val="000000">
                  <a:alpha val="43137"/>
                </a:srgbClr>
              </a:outerShdw>
            </a:effectLst>
            <a:cs typeface="B Nazanin" panose="00000400000000000000" pitchFamily="2" charset="-78"/>
          </a:endParaRPr>
        </a:p>
      </dgm:t>
    </dgm:pt>
    <dgm:pt modelId="{F4B66094-635C-4F0E-9753-0F14F67D3235}" type="parTrans" cxnId="{1748EB65-8A10-4F71-B94C-B608348EF748}">
      <dgm:prSet/>
      <dgm:spPr/>
      <dgm:t>
        <a:bodyPr/>
        <a:lstStyle/>
        <a:p>
          <a:endParaRPr lang="en-US"/>
        </a:p>
      </dgm:t>
    </dgm:pt>
    <dgm:pt modelId="{06BB2263-B0E8-4629-A505-24A0A951650A}" type="sibTrans" cxnId="{1748EB65-8A10-4F71-B94C-B608348EF748}">
      <dgm:prSet/>
      <dgm:spPr/>
      <dgm:t>
        <a:bodyPr/>
        <a:lstStyle/>
        <a:p>
          <a:endParaRPr lang="en-US"/>
        </a:p>
      </dgm:t>
    </dgm:pt>
    <dgm:pt modelId="{7F8DBAA1-4872-4109-ADA7-0F01CD361AD2}" type="pres">
      <dgm:prSet presAssocID="{9F983408-A5EE-442B-98C9-1F43957BD33A}" presName="linear" presStyleCnt="0">
        <dgm:presLayoutVars>
          <dgm:animLvl val="lvl"/>
          <dgm:resizeHandles val="exact"/>
        </dgm:presLayoutVars>
      </dgm:prSet>
      <dgm:spPr/>
      <dgm:t>
        <a:bodyPr/>
        <a:lstStyle/>
        <a:p>
          <a:endParaRPr lang="en-US"/>
        </a:p>
      </dgm:t>
    </dgm:pt>
    <dgm:pt modelId="{7AE64186-EF87-43B7-9108-330313FCABB3}" type="pres">
      <dgm:prSet presAssocID="{520B5BF6-59EA-4532-8D5B-69146748EA95}" presName="parentText" presStyleLbl="node1" presStyleIdx="0" presStyleCnt="1" custLinFactNeighborX="-5556" custLinFactNeighborY="1804">
        <dgm:presLayoutVars>
          <dgm:chMax val="0"/>
          <dgm:bulletEnabled val="1"/>
        </dgm:presLayoutVars>
      </dgm:prSet>
      <dgm:spPr/>
      <dgm:t>
        <a:bodyPr/>
        <a:lstStyle/>
        <a:p>
          <a:endParaRPr lang="en-US"/>
        </a:p>
      </dgm:t>
    </dgm:pt>
  </dgm:ptLst>
  <dgm:cxnLst>
    <dgm:cxn modelId="{D7CF5FA9-7DEB-485B-8F23-E79BC1068FBA}" type="presOf" srcId="{520B5BF6-59EA-4532-8D5B-69146748EA95}" destId="{7AE64186-EF87-43B7-9108-330313FCABB3}" srcOrd="0" destOrd="0" presId="urn:microsoft.com/office/officeart/2005/8/layout/vList2"/>
    <dgm:cxn modelId="{E746EFDE-5536-4019-A78A-3D89A769FF72}" type="presOf" srcId="{9F983408-A5EE-442B-98C9-1F43957BD33A}" destId="{7F8DBAA1-4872-4109-ADA7-0F01CD361AD2}" srcOrd="0" destOrd="0" presId="urn:microsoft.com/office/officeart/2005/8/layout/vList2"/>
    <dgm:cxn modelId="{1748EB65-8A10-4F71-B94C-B608348EF748}" srcId="{9F983408-A5EE-442B-98C9-1F43957BD33A}" destId="{520B5BF6-59EA-4532-8D5B-69146748EA95}" srcOrd="0" destOrd="0" parTransId="{F4B66094-635C-4F0E-9753-0F14F67D3235}" sibTransId="{06BB2263-B0E8-4629-A505-24A0A951650A}"/>
    <dgm:cxn modelId="{FE89BC60-C8AE-43B9-8F96-8CC8CB382EA2}" type="presParOf" srcId="{7F8DBAA1-4872-4109-ADA7-0F01CD361AD2}" destId="{7AE64186-EF87-43B7-9108-330313FCABB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CD1C83-B64D-4C7F-A86F-543443136A5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BFBF36F-BE05-4F49-BCBA-AF6EF0D1FF7C}">
      <dgm:prSet custT="1"/>
      <dgm:spPr/>
      <dgm:t>
        <a:bodyPr/>
        <a:lstStyle/>
        <a:p>
          <a:pPr algn="ctr" rtl="0"/>
          <a:r>
            <a:rPr lang="fa-IR" sz="2800" b="1" smtClean="0">
              <a:effectLst>
                <a:outerShdw blurRad="38100" dist="38100" dir="2700000" algn="tl">
                  <a:srgbClr val="000000">
                    <a:alpha val="43137"/>
                  </a:srgbClr>
                </a:outerShdw>
              </a:effectLst>
              <a:cs typeface="B Nazanin" panose="00000400000000000000" pitchFamily="2" charset="-78"/>
            </a:rPr>
            <a:t>وزن گرفتن از روز پنجم تولد (ایده آل)</a:t>
          </a:r>
          <a:endParaRPr lang="en-US" sz="2800">
            <a:effectLst>
              <a:outerShdw blurRad="38100" dist="38100" dir="2700000" algn="tl">
                <a:srgbClr val="000000">
                  <a:alpha val="43137"/>
                </a:srgbClr>
              </a:outerShdw>
            </a:effectLst>
            <a:cs typeface="B Nazanin" panose="00000400000000000000" pitchFamily="2" charset="-78"/>
          </a:endParaRPr>
        </a:p>
      </dgm:t>
    </dgm:pt>
    <dgm:pt modelId="{30259482-E73F-4271-B3C9-E1133701E30B}" type="parTrans" cxnId="{9FD22491-BEA0-4069-A91E-76245DA5F351}">
      <dgm:prSet/>
      <dgm:spPr/>
      <dgm:t>
        <a:bodyPr/>
        <a:lstStyle/>
        <a:p>
          <a:endParaRPr lang="en-US"/>
        </a:p>
      </dgm:t>
    </dgm:pt>
    <dgm:pt modelId="{6F914F3F-F709-4414-8CC0-00B2F4A48204}" type="sibTrans" cxnId="{9FD22491-BEA0-4069-A91E-76245DA5F351}">
      <dgm:prSet/>
      <dgm:spPr/>
      <dgm:t>
        <a:bodyPr/>
        <a:lstStyle/>
        <a:p>
          <a:endParaRPr lang="en-US"/>
        </a:p>
      </dgm:t>
    </dgm:pt>
    <dgm:pt modelId="{3340D7F1-E85A-46EF-A7E0-072713E5EF40}" type="pres">
      <dgm:prSet presAssocID="{D9CD1C83-B64D-4C7F-A86F-543443136A56}" presName="linear" presStyleCnt="0">
        <dgm:presLayoutVars>
          <dgm:animLvl val="lvl"/>
          <dgm:resizeHandles val="exact"/>
        </dgm:presLayoutVars>
      </dgm:prSet>
      <dgm:spPr/>
      <dgm:t>
        <a:bodyPr/>
        <a:lstStyle/>
        <a:p>
          <a:endParaRPr lang="en-US"/>
        </a:p>
      </dgm:t>
    </dgm:pt>
    <dgm:pt modelId="{CF538125-828C-4E3F-88BE-770E6C4F7D59}" type="pres">
      <dgm:prSet presAssocID="{CBFBF36F-BE05-4F49-BCBA-AF6EF0D1FF7C}" presName="parentText" presStyleLbl="node1" presStyleIdx="0" presStyleCnt="1">
        <dgm:presLayoutVars>
          <dgm:chMax val="0"/>
          <dgm:bulletEnabled val="1"/>
        </dgm:presLayoutVars>
      </dgm:prSet>
      <dgm:spPr/>
      <dgm:t>
        <a:bodyPr/>
        <a:lstStyle/>
        <a:p>
          <a:endParaRPr lang="en-US"/>
        </a:p>
      </dgm:t>
    </dgm:pt>
  </dgm:ptLst>
  <dgm:cxnLst>
    <dgm:cxn modelId="{9FD22491-BEA0-4069-A91E-76245DA5F351}" srcId="{D9CD1C83-B64D-4C7F-A86F-543443136A56}" destId="{CBFBF36F-BE05-4F49-BCBA-AF6EF0D1FF7C}" srcOrd="0" destOrd="0" parTransId="{30259482-E73F-4271-B3C9-E1133701E30B}" sibTransId="{6F914F3F-F709-4414-8CC0-00B2F4A48204}"/>
    <dgm:cxn modelId="{D253F77F-70DE-4107-A410-82B404861429}" type="presOf" srcId="{CBFBF36F-BE05-4F49-BCBA-AF6EF0D1FF7C}" destId="{CF538125-828C-4E3F-88BE-770E6C4F7D59}" srcOrd="0" destOrd="0" presId="urn:microsoft.com/office/officeart/2005/8/layout/vList2"/>
    <dgm:cxn modelId="{B757BC69-6048-4E83-825C-A32E54F6AEB7}" type="presOf" srcId="{D9CD1C83-B64D-4C7F-A86F-543443136A56}" destId="{3340D7F1-E85A-46EF-A7E0-072713E5EF40}" srcOrd="0" destOrd="0" presId="urn:microsoft.com/office/officeart/2005/8/layout/vList2"/>
    <dgm:cxn modelId="{8CC5D57B-9887-4414-9FC6-2DB95C27C542}" type="presParOf" srcId="{3340D7F1-E85A-46EF-A7E0-072713E5EF40}" destId="{CF538125-828C-4E3F-88BE-770E6C4F7D59}"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6F6AC6-00B9-4E86-95E4-C3A6324074C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361DC90E-C32E-44C6-83E6-030D8547FEF3}">
      <dgm:prSet custT="1"/>
      <dgm:spPr/>
      <dgm:t>
        <a:bodyPr/>
        <a:lstStyle/>
        <a:p>
          <a:pPr algn="ctr" rtl="1"/>
          <a:r>
            <a:rPr lang="fa-IR" sz="3600" b="1" dirty="0" smtClean="0">
              <a:effectLst>
                <a:outerShdw blurRad="38100" dist="38100" dir="2700000" algn="tl">
                  <a:srgbClr val="000000">
                    <a:alpha val="43137"/>
                  </a:srgbClr>
                </a:outerShdw>
              </a:effectLst>
              <a:cs typeface="B Nazanin" panose="00000400000000000000" pitchFamily="2" charset="-78"/>
            </a:rPr>
            <a:t>موارد لزوم مدیریت و مشاوره شیردهی و ارزیابی شیرمادر (عدم لزوم تجویز مکمل ) </a:t>
          </a:r>
          <a:endParaRPr lang="en-US" sz="3600" b="1" dirty="0">
            <a:effectLst>
              <a:outerShdw blurRad="38100" dist="38100" dir="2700000" algn="tl">
                <a:srgbClr val="000000">
                  <a:alpha val="43137"/>
                </a:srgbClr>
              </a:outerShdw>
            </a:effectLst>
            <a:cs typeface="B Nazanin" panose="00000400000000000000" pitchFamily="2" charset="-78"/>
          </a:endParaRPr>
        </a:p>
      </dgm:t>
    </dgm:pt>
    <dgm:pt modelId="{AA119526-A50E-4DE2-A058-594011FEFC6C}" type="parTrans" cxnId="{409C2044-9B02-4E2B-AEFE-88136C253513}">
      <dgm:prSet/>
      <dgm:spPr/>
      <dgm:t>
        <a:bodyPr/>
        <a:lstStyle/>
        <a:p>
          <a:endParaRPr lang="en-US"/>
        </a:p>
      </dgm:t>
    </dgm:pt>
    <dgm:pt modelId="{03355E8C-895E-4336-A22A-1ECF04F2CC4D}" type="sibTrans" cxnId="{409C2044-9B02-4E2B-AEFE-88136C253513}">
      <dgm:prSet/>
      <dgm:spPr/>
      <dgm:t>
        <a:bodyPr/>
        <a:lstStyle/>
        <a:p>
          <a:endParaRPr lang="en-US"/>
        </a:p>
      </dgm:t>
    </dgm:pt>
    <dgm:pt modelId="{3C085138-D387-4590-B4A8-025D772D9F02}" type="pres">
      <dgm:prSet presAssocID="{176F6AC6-00B9-4E86-95E4-C3A6324074CD}" presName="linear" presStyleCnt="0">
        <dgm:presLayoutVars>
          <dgm:animLvl val="lvl"/>
          <dgm:resizeHandles val="exact"/>
        </dgm:presLayoutVars>
      </dgm:prSet>
      <dgm:spPr/>
      <dgm:t>
        <a:bodyPr/>
        <a:lstStyle/>
        <a:p>
          <a:endParaRPr lang="en-US"/>
        </a:p>
      </dgm:t>
    </dgm:pt>
    <dgm:pt modelId="{B0ABB750-4DC7-4592-9C1F-11AFC846C010}" type="pres">
      <dgm:prSet presAssocID="{361DC90E-C32E-44C6-83E6-030D8547FEF3}" presName="parentText" presStyleLbl="node1" presStyleIdx="0" presStyleCnt="1" custScaleY="484282" custLinFactNeighborY="24475">
        <dgm:presLayoutVars>
          <dgm:chMax val="0"/>
          <dgm:bulletEnabled val="1"/>
        </dgm:presLayoutVars>
      </dgm:prSet>
      <dgm:spPr/>
      <dgm:t>
        <a:bodyPr/>
        <a:lstStyle/>
        <a:p>
          <a:endParaRPr lang="en-US"/>
        </a:p>
      </dgm:t>
    </dgm:pt>
  </dgm:ptLst>
  <dgm:cxnLst>
    <dgm:cxn modelId="{B33D8E0D-C246-46C8-9FF7-B0B0F8A60046}" type="presOf" srcId="{176F6AC6-00B9-4E86-95E4-C3A6324074CD}" destId="{3C085138-D387-4590-B4A8-025D772D9F02}" srcOrd="0" destOrd="0" presId="urn:microsoft.com/office/officeart/2005/8/layout/vList2"/>
    <dgm:cxn modelId="{96D50E7D-F432-42C7-9392-3B52A1A32952}" type="presOf" srcId="{361DC90E-C32E-44C6-83E6-030D8547FEF3}" destId="{B0ABB750-4DC7-4592-9C1F-11AFC846C010}" srcOrd="0" destOrd="0" presId="urn:microsoft.com/office/officeart/2005/8/layout/vList2"/>
    <dgm:cxn modelId="{409C2044-9B02-4E2B-AEFE-88136C253513}" srcId="{176F6AC6-00B9-4E86-95E4-C3A6324074CD}" destId="{361DC90E-C32E-44C6-83E6-030D8547FEF3}" srcOrd="0" destOrd="0" parTransId="{AA119526-A50E-4DE2-A058-594011FEFC6C}" sibTransId="{03355E8C-895E-4336-A22A-1ECF04F2CC4D}"/>
    <dgm:cxn modelId="{E3345C6D-C6E0-49CA-ABD6-8B5B89953AA1}" type="presParOf" srcId="{3C085138-D387-4590-B4A8-025D772D9F02}" destId="{B0ABB750-4DC7-4592-9C1F-11AFC846C01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6F6AC6-00B9-4E86-95E4-C3A6324074C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361DC90E-C32E-44C6-83E6-030D8547FEF3}">
      <dgm:prSet custT="1"/>
      <dgm:spPr/>
      <dgm:t>
        <a:bodyPr/>
        <a:lstStyle/>
        <a:p>
          <a:pPr algn="ctr" rtl="1"/>
          <a:r>
            <a:rPr lang="fa-IR" sz="3600" b="1" dirty="0" smtClean="0">
              <a:effectLst>
                <a:outerShdw blurRad="38100" dist="38100" dir="2700000" algn="tl">
                  <a:srgbClr val="000000">
                    <a:alpha val="43137"/>
                  </a:srgbClr>
                </a:outerShdw>
              </a:effectLst>
              <a:cs typeface="B Nazanin" panose="00000400000000000000" pitchFamily="2" charset="-78"/>
            </a:rPr>
            <a:t>موارد لزوم مدیریت و مشاوره شیردهی و ارزیابی شیرمادر (عدم لزوم تجویز مکمل ) </a:t>
          </a:r>
          <a:endParaRPr lang="en-US" sz="3600" b="1" dirty="0">
            <a:effectLst>
              <a:outerShdw blurRad="38100" dist="38100" dir="2700000" algn="tl">
                <a:srgbClr val="000000">
                  <a:alpha val="43137"/>
                </a:srgbClr>
              </a:outerShdw>
            </a:effectLst>
            <a:cs typeface="B Nazanin" panose="00000400000000000000" pitchFamily="2" charset="-78"/>
          </a:endParaRPr>
        </a:p>
      </dgm:t>
    </dgm:pt>
    <dgm:pt modelId="{AA119526-A50E-4DE2-A058-594011FEFC6C}" type="parTrans" cxnId="{409C2044-9B02-4E2B-AEFE-88136C253513}">
      <dgm:prSet/>
      <dgm:spPr/>
      <dgm:t>
        <a:bodyPr/>
        <a:lstStyle/>
        <a:p>
          <a:endParaRPr lang="en-US"/>
        </a:p>
      </dgm:t>
    </dgm:pt>
    <dgm:pt modelId="{03355E8C-895E-4336-A22A-1ECF04F2CC4D}" type="sibTrans" cxnId="{409C2044-9B02-4E2B-AEFE-88136C253513}">
      <dgm:prSet/>
      <dgm:spPr/>
      <dgm:t>
        <a:bodyPr/>
        <a:lstStyle/>
        <a:p>
          <a:endParaRPr lang="en-US"/>
        </a:p>
      </dgm:t>
    </dgm:pt>
    <dgm:pt modelId="{3C085138-D387-4590-B4A8-025D772D9F02}" type="pres">
      <dgm:prSet presAssocID="{176F6AC6-00B9-4E86-95E4-C3A6324074CD}" presName="linear" presStyleCnt="0">
        <dgm:presLayoutVars>
          <dgm:animLvl val="lvl"/>
          <dgm:resizeHandles val="exact"/>
        </dgm:presLayoutVars>
      </dgm:prSet>
      <dgm:spPr/>
      <dgm:t>
        <a:bodyPr/>
        <a:lstStyle/>
        <a:p>
          <a:endParaRPr lang="en-US"/>
        </a:p>
      </dgm:t>
    </dgm:pt>
    <dgm:pt modelId="{B0ABB750-4DC7-4592-9C1F-11AFC846C010}" type="pres">
      <dgm:prSet presAssocID="{361DC90E-C32E-44C6-83E6-030D8547FEF3}" presName="parentText" presStyleLbl="node1" presStyleIdx="0" presStyleCnt="1" custScaleY="484282" custLinFactNeighborY="24475">
        <dgm:presLayoutVars>
          <dgm:chMax val="0"/>
          <dgm:bulletEnabled val="1"/>
        </dgm:presLayoutVars>
      </dgm:prSet>
      <dgm:spPr/>
      <dgm:t>
        <a:bodyPr/>
        <a:lstStyle/>
        <a:p>
          <a:endParaRPr lang="en-US"/>
        </a:p>
      </dgm:t>
    </dgm:pt>
  </dgm:ptLst>
  <dgm:cxnLst>
    <dgm:cxn modelId="{E824B22A-27FD-4255-87D4-12B1CF574B19}" type="presOf" srcId="{361DC90E-C32E-44C6-83E6-030D8547FEF3}" destId="{B0ABB750-4DC7-4592-9C1F-11AFC846C010}" srcOrd="0" destOrd="0" presId="urn:microsoft.com/office/officeart/2005/8/layout/vList2"/>
    <dgm:cxn modelId="{90BD1FE1-921F-4762-AEB2-E602FA33F63D}" type="presOf" srcId="{176F6AC6-00B9-4E86-95E4-C3A6324074CD}" destId="{3C085138-D387-4590-B4A8-025D772D9F02}" srcOrd="0" destOrd="0" presId="urn:microsoft.com/office/officeart/2005/8/layout/vList2"/>
    <dgm:cxn modelId="{409C2044-9B02-4E2B-AEFE-88136C253513}" srcId="{176F6AC6-00B9-4E86-95E4-C3A6324074CD}" destId="{361DC90E-C32E-44C6-83E6-030D8547FEF3}" srcOrd="0" destOrd="0" parTransId="{AA119526-A50E-4DE2-A058-594011FEFC6C}" sibTransId="{03355E8C-895E-4336-A22A-1ECF04F2CC4D}"/>
    <dgm:cxn modelId="{563BC4D4-7E81-4CC7-A300-F4F5211F6B3E}" type="presParOf" srcId="{3C085138-D387-4590-B4A8-025D772D9F02}" destId="{B0ABB750-4DC7-4592-9C1F-11AFC846C01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FD00B3-5E8D-4942-9807-F0EB0A5B32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EEB6EB-312F-4AD8-9287-817562B7D934}">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قبل از شروع </a:t>
          </a:r>
          <a:r>
            <a:rPr lang="fa-IR" sz="4400" b="1" dirty="0" err="1" smtClean="0">
              <a:effectLst>
                <a:outerShdw blurRad="38100" dist="38100" dir="2700000" algn="tl">
                  <a:srgbClr val="000000">
                    <a:alpha val="43137"/>
                  </a:srgbClr>
                </a:outerShdw>
              </a:effectLst>
              <a:cs typeface="B Nazanin" panose="00000400000000000000" pitchFamily="2" charset="-78"/>
            </a:rPr>
            <a:t>شير</a:t>
          </a:r>
          <a:r>
            <a:rPr lang="fa-IR" sz="4400" b="1" dirty="0" smtClean="0">
              <a:effectLst>
                <a:outerShdw blurRad="38100" dist="38100" dir="2700000" algn="tl">
                  <a:srgbClr val="000000">
                    <a:alpha val="43137"/>
                  </a:srgbClr>
                </a:outerShdw>
              </a:effectLst>
              <a:cs typeface="B Nazanin" panose="00000400000000000000" pitchFamily="2" charset="-78"/>
            </a:rPr>
            <a:t> کمکی</a:t>
          </a:r>
          <a:endParaRPr lang="en-US" sz="4400" dirty="0">
            <a:effectLst>
              <a:outerShdw blurRad="38100" dist="38100" dir="2700000" algn="tl">
                <a:srgbClr val="000000">
                  <a:alpha val="43137"/>
                </a:srgbClr>
              </a:outerShdw>
            </a:effectLst>
            <a:cs typeface="B Nazanin" panose="00000400000000000000" pitchFamily="2" charset="-78"/>
          </a:endParaRPr>
        </a:p>
      </dgm:t>
    </dgm:pt>
    <dgm:pt modelId="{5C843C2D-2385-49D2-9797-3D93B7130CAA}" type="parTrans" cxnId="{194FC486-4557-4C73-A52E-279ADFF98409}">
      <dgm:prSet/>
      <dgm:spPr/>
      <dgm:t>
        <a:bodyPr/>
        <a:lstStyle/>
        <a:p>
          <a:endParaRPr lang="en-US"/>
        </a:p>
      </dgm:t>
    </dgm:pt>
    <dgm:pt modelId="{BBF32704-1AEA-4D17-A1D7-2717B65A41E2}" type="sibTrans" cxnId="{194FC486-4557-4C73-A52E-279ADFF98409}">
      <dgm:prSet/>
      <dgm:spPr/>
      <dgm:t>
        <a:bodyPr/>
        <a:lstStyle/>
        <a:p>
          <a:endParaRPr lang="en-US"/>
        </a:p>
      </dgm:t>
    </dgm:pt>
    <dgm:pt modelId="{FAA28A74-4BEA-40EE-B076-C006416F5780}" type="pres">
      <dgm:prSet presAssocID="{E3FD00B3-5E8D-4942-9807-F0EB0A5B32BC}" presName="linear" presStyleCnt="0">
        <dgm:presLayoutVars>
          <dgm:animLvl val="lvl"/>
          <dgm:resizeHandles val="exact"/>
        </dgm:presLayoutVars>
      </dgm:prSet>
      <dgm:spPr/>
      <dgm:t>
        <a:bodyPr/>
        <a:lstStyle/>
        <a:p>
          <a:endParaRPr lang="en-US"/>
        </a:p>
      </dgm:t>
    </dgm:pt>
    <dgm:pt modelId="{92DEF7E8-E29D-4D53-A823-F8AEC061189C}" type="pres">
      <dgm:prSet presAssocID="{8FEEB6EB-312F-4AD8-9287-817562B7D934}" presName="parentText" presStyleLbl="node1" presStyleIdx="0" presStyleCnt="1" custLinFactNeighborX="1428" custLinFactNeighborY="-11351">
        <dgm:presLayoutVars>
          <dgm:chMax val="0"/>
          <dgm:bulletEnabled val="1"/>
        </dgm:presLayoutVars>
      </dgm:prSet>
      <dgm:spPr/>
      <dgm:t>
        <a:bodyPr/>
        <a:lstStyle/>
        <a:p>
          <a:endParaRPr lang="en-US"/>
        </a:p>
      </dgm:t>
    </dgm:pt>
  </dgm:ptLst>
  <dgm:cxnLst>
    <dgm:cxn modelId="{3787B0A9-0CEE-421F-80A9-AC752B581898}" type="presOf" srcId="{E3FD00B3-5E8D-4942-9807-F0EB0A5B32BC}" destId="{FAA28A74-4BEA-40EE-B076-C006416F5780}" srcOrd="0" destOrd="0" presId="urn:microsoft.com/office/officeart/2005/8/layout/vList2"/>
    <dgm:cxn modelId="{194FC486-4557-4C73-A52E-279ADFF98409}" srcId="{E3FD00B3-5E8D-4942-9807-F0EB0A5B32BC}" destId="{8FEEB6EB-312F-4AD8-9287-817562B7D934}" srcOrd="0" destOrd="0" parTransId="{5C843C2D-2385-49D2-9797-3D93B7130CAA}" sibTransId="{BBF32704-1AEA-4D17-A1D7-2717B65A41E2}"/>
    <dgm:cxn modelId="{C93B8235-5468-49C3-A353-CF8EDCF5B2BB}" type="presOf" srcId="{8FEEB6EB-312F-4AD8-9287-817562B7D934}" destId="{92DEF7E8-E29D-4D53-A823-F8AEC061189C}" srcOrd="0" destOrd="0" presId="urn:microsoft.com/office/officeart/2005/8/layout/vList2"/>
    <dgm:cxn modelId="{3D158372-4984-407B-AC64-9D8070D13009}" type="presParOf" srcId="{FAA28A74-4BEA-40EE-B076-C006416F5780}" destId="{92DEF7E8-E29D-4D53-A823-F8AEC061189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7C49B23-392E-4645-A7E7-A118F9C24A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6B3F87-8227-4D89-A228-CD006C932110}">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مخاطرات تجویز غیر ضروری مکمل </a:t>
          </a:r>
          <a:endParaRPr lang="en-US" sz="4400" b="1" dirty="0">
            <a:effectLst>
              <a:outerShdw blurRad="38100" dist="38100" dir="2700000" algn="tl">
                <a:srgbClr val="000000">
                  <a:alpha val="43137"/>
                </a:srgbClr>
              </a:outerShdw>
            </a:effectLst>
            <a:cs typeface="B Nazanin" panose="00000400000000000000" pitchFamily="2" charset="-78"/>
          </a:endParaRPr>
        </a:p>
      </dgm:t>
    </dgm:pt>
    <dgm:pt modelId="{DF6F0234-F427-4DBB-BD9D-6A9C0B4FF3F4}" type="parTrans" cxnId="{F73148DA-62B6-4BA1-B06A-D676457F31FA}">
      <dgm:prSet/>
      <dgm:spPr/>
      <dgm:t>
        <a:bodyPr/>
        <a:lstStyle/>
        <a:p>
          <a:pPr algn="ctr"/>
          <a:endParaRPr lang="en-US" sz="4400" b="1">
            <a:effectLst>
              <a:outerShdw blurRad="38100" dist="38100" dir="2700000" algn="tl">
                <a:srgbClr val="000000">
                  <a:alpha val="43137"/>
                </a:srgbClr>
              </a:outerShdw>
            </a:effectLst>
            <a:cs typeface="B Nazanin" panose="00000400000000000000" pitchFamily="2" charset="-78"/>
          </a:endParaRPr>
        </a:p>
      </dgm:t>
    </dgm:pt>
    <dgm:pt modelId="{52C9AD51-DB17-476D-B07B-932A084C4DC9}" type="sibTrans" cxnId="{F73148DA-62B6-4BA1-B06A-D676457F31FA}">
      <dgm:prSet/>
      <dgm:spPr/>
      <dgm:t>
        <a:bodyPr/>
        <a:lstStyle/>
        <a:p>
          <a:pPr algn="ctr"/>
          <a:endParaRPr lang="en-US" sz="4400" b="1">
            <a:effectLst>
              <a:outerShdw blurRad="38100" dist="38100" dir="2700000" algn="tl">
                <a:srgbClr val="000000">
                  <a:alpha val="43137"/>
                </a:srgbClr>
              </a:outerShdw>
            </a:effectLst>
            <a:cs typeface="B Nazanin" panose="00000400000000000000" pitchFamily="2" charset="-78"/>
          </a:endParaRPr>
        </a:p>
      </dgm:t>
    </dgm:pt>
    <dgm:pt modelId="{C73494AF-1F22-4749-9341-11AADEDEFB8B}" type="pres">
      <dgm:prSet presAssocID="{57C49B23-392E-4645-A7E7-A118F9C24AF1}" presName="linear" presStyleCnt="0">
        <dgm:presLayoutVars>
          <dgm:animLvl val="lvl"/>
          <dgm:resizeHandles val="exact"/>
        </dgm:presLayoutVars>
      </dgm:prSet>
      <dgm:spPr/>
      <dgm:t>
        <a:bodyPr/>
        <a:lstStyle/>
        <a:p>
          <a:endParaRPr lang="en-US"/>
        </a:p>
      </dgm:t>
    </dgm:pt>
    <dgm:pt modelId="{743E6318-EB69-44A3-8C72-198DB5017AA3}" type="pres">
      <dgm:prSet presAssocID="{F16B3F87-8227-4D89-A228-CD006C932110}" presName="parentText" presStyleLbl="node1" presStyleIdx="0" presStyleCnt="1">
        <dgm:presLayoutVars>
          <dgm:chMax val="0"/>
          <dgm:bulletEnabled val="1"/>
        </dgm:presLayoutVars>
      </dgm:prSet>
      <dgm:spPr/>
      <dgm:t>
        <a:bodyPr/>
        <a:lstStyle/>
        <a:p>
          <a:endParaRPr lang="en-US"/>
        </a:p>
      </dgm:t>
    </dgm:pt>
  </dgm:ptLst>
  <dgm:cxnLst>
    <dgm:cxn modelId="{F73148DA-62B6-4BA1-B06A-D676457F31FA}" srcId="{57C49B23-392E-4645-A7E7-A118F9C24AF1}" destId="{F16B3F87-8227-4D89-A228-CD006C932110}" srcOrd="0" destOrd="0" parTransId="{DF6F0234-F427-4DBB-BD9D-6A9C0B4FF3F4}" sibTransId="{52C9AD51-DB17-476D-B07B-932A084C4DC9}"/>
    <dgm:cxn modelId="{F5CF7E34-D701-4284-85C8-2FED77DC564A}" type="presOf" srcId="{57C49B23-392E-4645-A7E7-A118F9C24AF1}" destId="{C73494AF-1F22-4749-9341-11AADEDEFB8B}" srcOrd="0" destOrd="0" presId="urn:microsoft.com/office/officeart/2005/8/layout/vList2"/>
    <dgm:cxn modelId="{68540C1B-4739-44ED-AC4F-0241CBA8ACFA}" type="presOf" srcId="{F16B3F87-8227-4D89-A228-CD006C932110}" destId="{743E6318-EB69-44A3-8C72-198DB5017AA3}" srcOrd="0" destOrd="0" presId="urn:microsoft.com/office/officeart/2005/8/layout/vList2"/>
    <dgm:cxn modelId="{BFF15921-852E-43AD-B4B8-7CD119AD197F}" type="presParOf" srcId="{C73494AF-1F22-4749-9341-11AADEDEFB8B}" destId="{743E6318-EB69-44A3-8C72-198DB5017AA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6A7485-D05A-47C5-B565-7DC8E07EE2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190BC0-5200-4135-92E5-EA1ABC4E73F0}">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تجویز </a:t>
          </a:r>
          <a:r>
            <a:rPr lang="fa-IR" sz="4400" b="1" dirty="0" err="1" smtClean="0">
              <a:effectLst>
                <a:outerShdw blurRad="38100" dist="38100" dir="2700000" algn="tl">
                  <a:srgbClr val="000000">
                    <a:alpha val="43137"/>
                  </a:srgbClr>
                </a:outerShdw>
              </a:effectLst>
              <a:cs typeface="B Nazanin" panose="00000400000000000000" pitchFamily="2" charset="-78"/>
            </a:rPr>
            <a:t>شیرکمکی</a:t>
          </a:r>
          <a:r>
            <a:rPr lang="fa-IR" sz="4400" b="1" dirty="0" smtClean="0">
              <a:effectLst>
                <a:outerShdw blurRad="38100" dist="38100" dir="2700000" algn="tl">
                  <a:srgbClr val="000000">
                    <a:alpha val="43137"/>
                  </a:srgbClr>
                </a:outerShdw>
              </a:effectLst>
              <a:cs typeface="B Nazanin" panose="00000400000000000000" pitchFamily="2" charset="-78"/>
            </a:rPr>
            <a:t> غیر از شیرمادر </a:t>
          </a:r>
          <a:endParaRPr lang="en-US" sz="4400" dirty="0">
            <a:effectLst>
              <a:outerShdw blurRad="38100" dist="38100" dir="2700000" algn="tl">
                <a:srgbClr val="000000">
                  <a:alpha val="43137"/>
                </a:srgbClr>
              </a:outerShdw>
            </a:effectLst>
            <a:cs typeface="B Nazanin" panose="00000400000000000000" pitchFamily="2" charset="-78"/>
          </a:endParaRPr>
        </a:p>
      </dgm:t>
    </dgm:pt>
    <dgm:pt modelId="{448D4A3E-9C2E-46A3-9452-F9BE155C536A}" type="parTrans" cxnId="{2C6C1022-0A4C-4326-B013-26FFEFDC2A54}">
      <dgm:prSet/>
      <dgm:spPr/>
      <dgm:t>
        <a:bodyPr/>
        <a:lstStyle/>
        <a:p>
          <a:endParaRPr lang="en-US"/>
        </a:p>
      </dgm:t>
    </dgm:pt>
    <dgm:pt modelId="{39F31EE5-2616-4FBA-9E55-24517765EE20}" type="sibTrans" cxnId="{2C6C1022-0A4C-4326-B013-26FFEFDC2A54}">
      <dgm:prSet/>
      <dgm:spPr/>
      <dgm:t>
        <a:bodyPr/>
        <a:lstStyle/>
        <a:p>
          <a:endParaRPr lang="en-US"/>
        </a:p>
      </dgm:t>
    </dgm:pt>
    <dgm:pt modelId="{7DEA9244-9F1D-4C41-93ED-0A32158E0B65}" type="pres">
      <dgm:prSet presAssocID="{116A7485-D05A-47C5-B565-7DC8E07EE25C}" presName="linear" presStyleCnt="0">
        <dgm:presLayoutVars>
          <dgm:animLvl val="lvl"/>
          <dgm:resizeHandles val="exact"/>
        </dgm:presLayoutVars>
      </dgm:prSet>
      <dgm:spPr/>
      <dgm:t>
        <a:bodyPr/>
        <a:lstStyle/>
        <a:p>
          <a:endParaRPr lang="en-US"/>
        </a:p>
      </dgm:t>
    </dgm:pt>
    <dgm:pt modelId="{0A853820-FBBE-435E-9B1B-847FD9AC3BCF}" type="pres">
      <dgm:prSet presAssocID="{C4190BC0-5200-4135-92E5-EA1ABC4E73F0}" presName="parentText" presStyleLbl="node1" presStyleIdx="0" presStyleCnt="1" custLinFactNeighborY="2629">
        <dgm:presLayoutVars>
          <dgm:chMax val="0"/>
          <dgm:bulletEnabled val="1"/>
        </dgm:presLayoutVars>
      </dgm:prSet>
      <dgm:spPr/>
      <dgm:t>
        <a:bodyPr/>
        <a:lstStyle/>
        <a:p>
          <a:endParaRPr lang="en-US"/>
        </a:p>
      </dgm:t>
    </dgm:pt>
  </dgm:ptLst>
  <dgm:cxnLst>
    <dgm:cxn modelId="{2C6C1022-0A4C-4326-B013-26FFEFDC2A54}" srcId="{116A7485-D05A-47C5-B565-7DC8E07EE25C}" destId="{C4190BC0-5200-4135-92E5-EA1ABC4E73F0}" srcOrd="0" destOrd="0" parTransId="{448D4A3E-9C2E-46A3-9452-F9BE155C536A}" sibTransId="{39F31EE5-2616-4FBA-9E55-24517765EE20}"/>
    <dgm:cxn modelId="{3417153A-EDD0-4F36-B7DF-9D1DE03A6C2F}" type="presOf" srcId="{116A7485-D05A-47C5-B565-7DC8E07EE25C}" destId="{7DEA9244-9F1D-4C41-93ED-0A32158E0B65}" srcOrd="0" destOrd="0" presId="urn:microsoft.com/office/officeart/2005/8/layout/vList2"/>
    <dgm:cxn modelId="{DEC34FFD-A647-4E2B-9D9E-17EBDD2FCF1B}" type="presOf" srcId="{C4190BC0-5200-4135-92E5-EA1ABC4E73F0}" destId="{0A853820-FBBE-435E-9B1B-847FD9AC3BCF}" srcOrd="0" destOrd="0" presId="urn:microsoft.com/office/officeart/2005/8/layout/vList2"/>
    <dgm:cxn modelId="{964797F9-CBE4-450A-A9C4-DABCCBC182A7}" type="presParOf" srcId="{7DEA9244-9F1D-4C41-93ED-0A32158E0B65}" destId="{0A853820-FBBE-435E-9B1B-847FD9AC3BCF}"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745F725-6AED-4CEE-9D02-B963CBF33A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2A77E5-4E65-4ADF-B265-F8ADA8A3FD81}">
      <dgm:prSet/>
      <dgm:spPr/>
      <dgm:t>
        <a:bodyPr/>
        <a:lstStyle/>
        <a:p>
          <a:pPr algn="ctr" rtl="1"/>
          <a:r>
            <a:rPr lang="fa-IR" b="1" dirty="0" smtClean="0">
              <a:effectLst>
                <a:outerShdw blurRad="38100" dist="38100" dir="2700000" algn="tl">
                  <a:srgbClr val="000000">
                    <a:alpha val="43137"/>
                  </a:srgbClr>
                </a:outerShdw>
              </a:effectLst>
              <a:cs typeface="B Nazanin" panose="00000400000000000000" pitchFamily="2" charset="-78"/>
            </a:rPr>
            <a:t>اندیکاسیون های تجویزمکمل برای شیرخوار ترم سالم </a:t>
          </a:r>
          <a:endParaRPr lang="en-US" dirty="0">
            <a:effectLst>
              <a:outerShdw blurRad="38100" dist="38100" dir="2700000" algn="tl">
                <a:srgbClr val="000000">
                  <a:alpha val="43137"/>
                </a:srgbClr>
              </a:outerShdw>
            </a:effectLst>
            <a:cs typeface="B Nazanin" panose="00000400000000000000" pitchFamily="2" charset="-78"/>
          </a:endParaRPr>
        </a:p>
      </dgm:t>
    </dgm:pt>
    <dgm:pt modelId="{CCB62109-FD3F-4E9B-B9AC-E648C9D2933A}" type="parTrans" cxnId="{A4FB6EE4-6826-4EC3-AE5A-AA61C84C186B}">
      <dgm:prSet/>
      <dgm:spPr/>
      <dgm:t>
        <a:bodyPr/>
        <a:lstStyle/>
        <a:p>
          <a:endParaRPr lang="en-US"/>
        </a:p>
      </dgm:t>
    </dgm:pt>
    <dgm:pt modelId="{05FE7260-ED0E-40C4-8644-CDE5B0C39F12}" type="sibTrans" cxnId="{A4FB6EE4-6826-4EC3-AE5A-AA61C84C186B}">
      <dgm:prSet/>
      <dgm:spPr/>
      <dgm:t>
        <a:bodyPr/>
        <a:lstStyle/>
        <a:p>
          <a:endParaRPr lang="en-US"/>
        </a:p>
      </dgm:t>
    </dgm:pt>
    <dgm:pt modelId="{062D9462-C078-49E0-9355-2DD1F5604B09}" type="pres">
      <dgm:prSet presAssocID="{6745F725-6AED-4CEE-9D02-B963CBF33AA1}" presName="linear" presStyleCnt="0">
        <dgm:presLayoutVars>
          <dgm:animLvl val="lvl"/>
          <dgm:resizeHandles val="exact"/>
        </dgm:presLayoutVars>
      </dgm:prSet>
      <dgm:spPr/>
      <dgm:t>
        <a:bodyPr/>
        <a:lstStyle/>
        <a:p>
          <a:endParaRPr lang="en-US"/>
        </a:p>
      </dgm:t>
    </dgm:pt>
    <dgm:pt modelId="{796A0257-220F-4C1C-B0F1-6EFF08F588AC}" type="pres">
      <dgm:prSet presAssocID="{5E2A77E5-4E65-4ADF-B265-F8ADA8A3FD81}" presName="parentText" presStyleLbl="node1" presStyleIdx="0" presStyleCnt="1">
        <dgm:presLayoutVars>
          <dgm:chMax val="0"/>
          <dgm:bulletEnabled val="1"/>
        </dgm:presLayoutVars>
      </dgm:prSet>
      <dgm:spPr/>
      <dgm:t>
        <a:bodyPr/>
        <a:lstStyle/>
        <a:p>
          <a:endParaRPr lang="en-US"/>
        </a:p>
      </dgm:t>
    </dgm:pt>
  </dgm:ptLst>
  <dgm:cxnLst>
    <dgm:cxn modelId="{BC1DDBE6-D789-43C3-8166-005945236312}" type="presOf" srcId="{6745F725-6AED-4CEE-9D02-B963CBF33AA1}" destId="{062D9462-C078-49E0-9355-2DD1F5604B09}" srcOrd="0" destOrd="0" presId="urn:microsoft.com/office/officeart/2005/8/layout/vList2"/>
    <dgm:cxn modelId="{A4FB6EE4-6826-4EC3-AE5A-AA61C84C186B}" srcId="{6745F725-6AED-4CEE-9D02-B963CBF33AA1}" destId="{5E2A77E5-4E65-4ADF-B265-F8ADA8A3FD81}" srcOrd="0" destOrd="0" parTransId="{CCB62109-FD3F-4E9B-B9AC-E648C9D2933A}" sibTransId="{05FE7260-ED0E-40C4-8644-CDE5B0C39F12}"/>
    <dgm:cxn modelId="{FB7408D9-CB20-4B2D-B56B-DA3DAF79C1F9}" type="presOf" srcId="{5E2A77E5-4E65-4ADF-B265-F8ADA8A3FD81}" destId="{796A0257-220F-4C1C-B0F1-6EFF08F588AC}" srcOrd="0" destOrd="0" presId="urn:microsoft.com/office/officeart/2005/8/layout/vList2"/>
    <dgm:cxn modelId="{2F14C9A8-C175-4559-A84F-05D186F7D8CD}" type="presParOf" srcId="{062D9462-C078-49E0-9355-2DD1F5604B09}" destId="{796A0257-220F-4C1C-B0F1-6EFF08F588A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88A0453-106A-403F-A82B-3FBD00D359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01FD92-9BE3-46E0-99E8-35455D8FB8E6}">
      <dgm:prSet custT="1"/>
      <dgm:spPr/>
      <dgm:t>
        <a:bodyPr/>
        <a:lstStyle/>
        <a:p>
          <a:pPr algn="ctr" rtl="1"/>
          <a:r>
            <a:rPr lang="fa-IR" sz="4800" b="1" dirty="0" smtClean="0">
              <a:effectLst>
                <a:outerShdw blurRad="38100" dist="38100" dir="2700000" algn="tl">
                  <a:srgbClr val="000000">
                    <a:alpha val="43137"/>
                  </a:srgbClr>
                </a:outerShdw>
              </a:effectLst>
              <a:cs typeface="B Nazanin" panose="00000400000000000000" pitchFamily="2" charset="-78"/>
            </a:rPr>
            <a:t>انتخاب </a:t>
          </a:r>
          <a:r>
            <a:rPr lang="fa-IR" sz="4800" b="1" dirty="0" err="1" smtClean="0">
              <a:effectLst>
                <a:outerShdw blurRad="38100" dist="38100" dir="2700000" algn="tl">
                  <a:srgbClr val="000000">
                    <a:alpha val="43137"/>
                  </a:srgbClr>
                </a:outerShdw>
              </a:effectLst>
              <a:cs typeface="B Nazanin" panose="00000400000000000000" pitchFamily="2" charset="-78"/>
            </a:rPr>
            <a:t>شیرکمکی</a:t>
          </a:r>
          <a:endParaRPr lang="en-US" sz="4800" b="1" dirty="0">
            <a:effectLst>
              <a:outerShdw blurRad="38100" dist="38100" dir="2700000" algn="tl">
                <a:srgbClr val="000000">
                  <a:alpha val="43137"/>
                </a:srgbClr>
              </a:outerShdw>
            </a:effectLst>
            <a:cs typeface="B Nazanin" panose="00000400000000000000" pitchFamily="2" charset="-78"/>
          </a:endParaRPr>
        </a:p>
      </dgm:t>
    </dgm:pt>
    <dgm:pt modelId="{A2E5078A-FE3D-4CE4-BA84-AC11795E7AA4}" type="parTrans" cxnId="{EC924CEC-4472-4D62-914A-30537985E1E2}">
      <dgm:prSet/>
      <dgm:spPr/>
      <dgm:t>
        <a:bodyPr/>
        <a:lstStyle/>
        <a:p>
          <a:endParaRPr lang="en-US" b="1"/>
        </a:p>
      </dgm:t>
    </dgm:pt>
    <dgm:pt modelId="{51100A7C-2040-40D8-B930-1499B09698FD}" type="sibTrans" cxnId="{EC924CEC-4472-4D62-914A-30537985E1E2}">
      <dgm:prSet/>
      <dgm:spPr/>
      <dgm:t>
        <a:bodyPr/>
        <a:lstStyle/>
        <a:p>
          <a:endParaRPr lang="en-US" b="1"/>
        </a:p>
      </dgm:t>
    </dgm:pt>
    <dgm:pt modelId="{94515FD9-844A-4CE0-9156-34715EE9934F}" type="pres">
      <dgm:prSet presAssocID="{A88A0453-106A-403F-A82B-3FBD00D35910}" presName="linear" presStyleCnt="0">
        <dgm:presLayoutVars>
          <dgm:animLvl val="lvl"/>
          <dgm:resizeHandles val="exact"/>
        </dgm:presLayoutVars>
      </dgm:prSet>
      <dgm:spPr/>
      <dgm:t>
        <a:bodyPr/>
        <a:lstStyle/>
        <a:p>
          <a:endParaRPr lang="en-US"/>
        </a:p>
      </dgm:t>
    </dgm:pt>
    <dgm:pt modelId="{D4B8471B-787E-4516-B71F-8BF7B62ABC45}" type="pres">
      <dgm:prSet presAssocID="{1B01FD92-9BE3-46E0-99E8-35455D8FB8E6}" presName="parentText" presStyleLbl="node1" presStyleIdx="0" presStyleCnt="1">
        <dgm:presLayoutVars>
          <dgm:chMax val="0"/>
          <dgm:bulletEnabled val="1"/>
        </dgm:presLayoutVars>
      </dgm:prSet>
      <dgm:spPr/>
      <dgm:t>
        <a:bodyPr/>
        <a:lstStyle/>
        <a:p>
          <a:endParaRPr lang="en-US"/>
        </a:p>
      </dgm:t>
    </dgm:pt>
  </dgm:ptLst>
  <dgm:cxnLst>
    <dgm:cxn modelId="{DC6CC873-617F-4236-AF7C-9C69B30D56A4}" type="presOf" srcId="{1B01FD92-9BE3-46E0-99E8-35455D8FB8E6}" destId="{D4B8471B-787E-4516-B71F-8BF7B62ABC45}" srcOrd="0" destOrd="0" presId="urn:microsoft.com/office/officeart/2005/8/layout/vList2"/>
    <dgm:cxn modelId="{EC924CEC-4472-4D62-914A-30537985E1E2}" srcId="{A88A0453-106A-403F-A82B-3FBD00D35910}" destId="{1B01FD92-9BE3-46E0-99E8-35455D8FB8E6}" srcOrd="0" destOrd="0" parTransId="{A2E5078A-FE3D-4CE4-BA84-AC11795E7AA4}" sibTransId="{51100A7C-2040-40D8-B930-1499B09698FD}"/>
    <dgm:cxn modelId="{C4457EE6-085E-4FA9-B73F-63B754D24221}" type="presOf" srcId="{A88A0453-106A-403F-A82B-3FBD00D35910}" destId="{94515FD9-844A-4CE0-9156-34715EE9934F}" srcOrd="0" destOrd="0" presId="urn:microsoft.com/office/officeart/2005/8/layout/vList2"/>
    <dgm:cxn modelId="{901D4A7D-E029-4381-8E76-B3C328606767}" type="presParOf" srcId="{94515FD9-844A-4CE0-9156-34715EE9934F}" destId="{D4B8471B-787E-4516-B71F-8BF7B62ABC4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76CE405-1C32-4ADC-B423-4A019ED95B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C63503-9578-48D0-8908-327EC9C56038}">
      <dgm:prSet/>
      <dgm:spPr/>
      <dgm:t>
        <a:bodyPr/>
        <a:lstStyle/>
        <a:p>
          <a:pPr rtl="1"/>
          <a:r>
            <a:rPr lang="fa-IR" b="1" dirty="0" err="1" smtClean="0">
              <a:effectLst>
                <a:outerShdw blurRad="38100" dist="38100" dir="2700000" algn="tl">
                  <a:srgbClr val="000000">
                    <a:alpha val="43137"/>
                  </a:srgbClr>
                </a:outerShdw>
              </a:effectLst>
              <a:cs typeface="B Nazanin" panose="00000400000000000000" pitchFamily="2" charset="-78"/>
            </a:rPr>
            <a:t>مواردی</a:t>
          </a:r>
          <a:r>
            <a:rPr lang="fa-IR" b="1" dirty="0" smtClean="0">
              <a:effectLst>
                <a:outerShdw blurRad="38100" dist="38100" dir="2700000" algn="tl">
                  <a:srgbClr val="000000">
                    <a:alpha val="43137"/>
                  </a:srgbClr>
                </a:outerShdw>
              </a:effectLst>
              <a:cs typeface="B Nazanin" panose="00000400000000000000" pitchFamily="2" charset="-78"/>
            </a:rPr>
            <a:t> که با</a:t>
          </a:r>
          <a:r>
            <a:rPr lang="ar-SA" b="1" dirty="0" smtClean="0">
              <a:effectLst>
                <a:outerShdw blurRad="38100" dist="38100" dir="2700000" algn="tl">
                  <a:srgbClr val="000000">
                    <a:alpha val="43137"/>
                  </a:srgbClr>
                </a:outerShdw>
              </a:effectLst>
              <a:cs typeface="B Nazanin" panose="00000400000000000000" pitchFamily="2" charset="-78"/>
            </a:rPr>
            <a:t>ي</a:t>
          </a:r>
          <a:r>
            <a:rPr lang="fa-IR" b="1" dirty="0" smtClean="0">
              <a:effectLst>
                <a:outerShdw blurRad="38100" dist="38100" dir="2700000" algn="tl">
                  <a:srgbClr val="000000">
                    <a:alpha val="43137"/>
                  </a:srgbClr>
                </a:outerShdw>
              </a:effectLst>
              <a:cs typeface="B Nazanin" panose="00000400000000000000" pitchFamily="2" charset="-78"/>
            </a:rPr>
            <a:t>د قبل از </a:t>
          </a:r>
          <a:r>
            <a:rPr lang="fa-IR" b="1" dirty="0" err="1" smtClean="0">
              <a:effectLst>
                <a:outerShdw blurRad="38100" dist="38100" dir="2700000" algn="tl">
                  <a:srgbClr val="000000">
                    <a:alpha val="43137"/>
                  </a:srgbClr>
                </a:outerShdw>
              </a:effectLst>
              <a:cs typeface="B Nazanin" panose="00000400000000000000" pitchFamily="2" charset="-78"/>
            </a:rPr>
            <a:t>تجو</a:t>
          </a:r>
          <a:r>
            <a:rPr lang="ar-SA" b="1" dirty="0" smtClean="0">
              <a:effectLst>
                <a:outerShdw blurRad="38100" dist="38100" dir="2700000" algn="tl">
                  <a:srgbClr val="000000">
                    <a:alpha val="43137"/>
                  </a:srgbClr>
                </a:outerShdw>
              </a:effectLst>
              <a:cs typeface="B Nazanin" panose="00000400000000000000" pitchFamily="2" charset="-78"/>
            </a:rPr>
            <a:t>ي</a:t>
          </a:r>
          <a:r>
            <a:rPr lang="fa-IR" b="1" dirty="0" smtClean="0">
              <a:effectLst>
                <a:outerShdw blurRad="38100" dist="38100" dir="2700000" algn="tl">
                  <a:srgbClr val="000000">
                    <a:alpha val="43137"/>
                  </a:srgbClr>
                </a:outerShdw>
              </a:effectLst>
              <a:cs typeface="B Nazanin" panose="00000400000000000000" pitchFamily="2" charset="-78"/>
            </a:rPr>
            <a:t>ز ش</a:t>
          </a:r>
          <a:r>
            <a:rPr lang="ar-SA" b="1" dirty="0" smtClean="0">
              <a:effectLst>
                <a:outerShdw blurRad="38100" dist="38100" dir="2700000" algn="tl">
                  <a:srgbClr val="000000">
                    <a:alpha val="43137"/>
                  </a:srgbClr>
                </a:outerShdw>
              </a:effectLst>
              <a:cs typeface="B Nazanin" panose="00000400000000000000" pitchFamily="2" charset="-78"/>
            </a:rPr>
            <a:t>ي</a:t>
          </a:r>
          <a:r>
            <a:rPr lang="fa-IR" b="1" dirty="0" smtClean="0">
              <a:effectLst>
                <a:outerShdw blurRad="38100" dist="38100" dir="2700000" algn="tl">
                  <a:srgbClr val="000000">
                    <a:alpha val="43137"/>
                  </a:srgbClr>
                </a:outerShdw>
              </a:effectLst>
              <a:cs typeface="B Nazanin" panose="00000400000000000000" pitchFamily="2" charset="-78"/>
            </a:rPr>
            <a:t>ر کمکی در نظر گرفته </a:t>
          </a:r>
          <a:r>
            <a:rPr lang="fa-IR" b="1" dirty="0" err="1" smtClean="0">
              <a:effectLst>
                <a:outerShdw blurRad="38100" dist="38100" dir="2700000" algn="tl">
                  <a:srgbClr val="000000">
                    <a:alpha val="43137"/>
                  </a:srgbClr>
                </a:outerShdw>
              </a:effectLst>
              <a:cs typeface="B Nazanin" panose="00000400000000000000" pitchFamily="2" charset="-78"/>
            </a:rPr>
            <a:t>وکنترول</a:t>
          </a:r>
          <a:r>
            <a:rPr lang="fa-IR" b="1" dirty="0" smtClean="0">
              <a:effectLst>
                <a:outerShdw blurRad="38100" dist="38100" dir="2700000" algn="tl">
                  <a:srgbClr val="000000">
                    <a:alpha val="43137"/>
                  </a:srgbClr>
                </a:outerShdw>
              </a:effectLst>
              <a:cs typeface="B Nazanin" panose="00000400000000000000" pitchFamily="2" charset="-78"/>
            </a:rPr>
            <a:t> شوند </a:t>
          </a:r>
          <a:endParaRPr lang="en-US" dirty="0">
            <a:effectLst>
              <a:outerShdw blurRad="38100" dist="38100" dir="2700000" algn="tl">
                <a:srgbClr val="000000">
                  <a:alpha val="43137"/>
                </a:srgbClr>
              </a:outerShdw>
            </a:effectLst>
            <a:cs typeface="B Nazanin" panose="00000400000000000000" pitchFamily="2" charset="-78"/>
          </a:endParaRPr>
        </a:p>
      </dgm:t>
    </dgm:pt>
    <dgm:pt modelId="{588C32D8-502D-4B28-8B9A-6F12DE0E598E}" type="parTrans" cxnId="{A06D5DF1-6EEC-4E85-B2A8-5A4AD3AC49AE}">
      <dgm:prSet/>
      <dgm:spPr/>
      <dgm:t>
        <a:bodyPr/>
        <a:lstStyle/>
        <a:p>
          <a:endParaRPr lang="en-US"/>
        </a:p>
      </dgm:t>
    </dgm:pt>
    <dgm:pt modelId="{CCE8AE86-EAF2-4A94-B671-20C584171BE4}" type="sibTrans" cxnId="{A06D5DF1-6EEC-4E85-B2A8-5A4AD3AC49AE}">
      <dgm:prSet/>
      <dgm:spPr/>
      <dgm:t>
        <a:bodyPr/>
        <a:lstStyle/>
        <a:p>
          <a:endParaRPr lang="en-US"/>
        </a:p>
      </dgm:t>
    </dgm:pt>
    <dgm:pt modelId="{66EFEFD0-F597-4A43-8598-F5754433CE67}" type="pres">
      <dgm:prSet presAssocID="{076CE405-1C32-4ADC-B423-4A019ED95B6B}" presName="linear" presStyleCnt="0">
        <dgm:presLayoutVars>
          <dgm:animLvl val="lvl"/>
          <dgm:resizeHandles val="exact"/>
        </dgm:presLayoutVars>
      </dgm:prSet>
      <dgm:spPr/>
      <dgm:t>
        <a:bodyPr/>
        <a:lstStyle/>
        <a:p>
          <a:endParaRPr lang="en-US"/>
        </a:p>
      </dgm:t>
    </dgm:pt>
    <dgm:pt modelId="{EC3889BE-1BB9-4B34-8125-903E6A25256C}" type="pres">
      <dgm:prSet presAssocID="{2CC63503-9578-48D0-8908-327EC9C56038}" presName="parentText" presStyleLbl="node1" presStyleIdx="0" presStyleCnt="1">
        <dgm:presLayoutVars>
          <dgm:chMax val="0"/>
          <dgm:bulletEnabled val="1"/>
        </dgm:presLayoutVars>
      </dgm:prSet>
      <dgm:spPr/>
      <dgm:t>
        <a:bodyPr/>
        <a:lstStyle/>
        <a:p>
          <a:endParaRPr lang="en-US"/>
        </a:p>
      </dgm:t>
    </dgm:pt>
  </dgm:ptLst>
  <dgm:cxnLst>
    <dgm:cxn modelId="{A06D5DF1-6EEC-4E85-B2A8-5A4AD3AC49AE}" srcId="{076CE405-1C32-4ADC-B423-4A019ED95B6B}" destId="{2CC63503-9578-48D0-8908-327EC9C56038}" srcOrd="0" destOrd="0" parTransId="{588C32D8-502D-4B28-8B9A-6F12DE0E598E}" sibTransId="{CCE8AE86-EAF2-4A94-B671-20C584171BE4}"/>
    <dgm:cxn modelId="{D4E5AEC2-1957-4F86-9F6E-E3FD17D5C595}" type="presOf" srcId="{2CC63503-9578-48D0-8908-327EC9C56038}" destId="{EC3889BE-1BB9-4B34-8125-903E6A25256C}" srcOrd="0" destOrd="0" presId="urn:microsoft.com/office/officeart/2005/8/layout/vList2"/>
    <dgm:cxn modelId="{F8FC1860-2696-4969-8997-BD77B9D7D819}" type="presOf" srcId="{076CE405-1C32-4ADC-B423-4A019ED95B6B}" destId="{66EFEFD0-F597-4A43-8598-F5754433CE67}" srcOrd="0" destOrd="0" presId="urn:microsoft.com/office/officeart/2005/8/layout/vList2"/>
    <dgm:cxn modelId="{4D35ACF0-51FC-4CE6-B20D-9599E1B9305C}" type="presParOf" srcId="{66EFEFD0-F597-4A43-8598-F5754433CE67}" destId="{EC3889BE-1BB9-4B34-8125-903E6A25256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4288E-FDBB-49EA-AE4F-0118D89A2C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203FF0-E457-4688-8BEA-FAFB3A6164E3}">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شیرمادر</a:t>
          </a:r>
          <a:r>
            <a:rPr lang="fa-IR" sz="4400" b="1" baseline="0" dirty="0" smtClean="0">
              <a:effectLst>
                <a:outerShdw blurRad="38100" dist="38100" dir="2700000" algn="tl">
                  <a:srgbClr val="000000">
                    <a:alpha val="43137"/>
                  </a:srgbClr>
                </a:outerShdw>
              </a:effectLst>
              <a:cs typeface="B Nazanin" panose="00000400000000000000" pitchFamily="2" charset="-78"/>
            </a:rPr>
            <a:t> بهترین تغذیه برای شیرخوار </a:t>
          </a:r>
          <a:endParaRPr lang="en-US" sz="4400" b="1" dirty="0">
            <a:effectLst>
              <a:outerShdw blurRad="38100" dist="38100" dir="2700000" algn="tl">
                <a:srgbClr val="000000">
                  <a:alpha val="43137"/>
                </a:srgbClr>
              </a:outerShdw>
            </a:effectLst>
            <a:cs typeface="B Nazanin" panose="00000400000000000000" pitchFamily="2" charset="-78"/>
          </a:endParaRPr>
        </a:p>
      </dgm:t>
    </dgm:pt>
    <dgm:pt modelId="{C4167D62-D06D-44E4-B203-33B9E6A739B5}" type="parTrans" cxnId="{9710D099-FBCA-4FA2-A3B4-724EF20CF49D}">
      <dgm:prSet/>
      <dgm:spPr/>
      <dgm:t>
        <a:bodyPr/>
        <a:lstStyle/>
        <a:p>
          <a:endParaRPr lang="en-US" sz="4400" b="1">
            <a:effectLst>
              <a:outerShdw blurRad="38100" dist="38100" dir="2700000" algn="tl">
                <a:srgbClr val="000000">
                  <a:alpha val="43137"/>
                </a:srgbClr>
              </a:outerShdw>
            </a:effectLst>
            <a:cs typeface="B Nazanin" panose="00000400000000000000" pitchFamily="2" charset="-78"/>
          </a:endParaRPr>
        </a:p>
      </dgm:t>
    </dgm:pt>
    <dgm:pt modelId="{DEC2E239-1F52-444D-B364-5C18E33BED8A}" type="sibTrans" cxnId="{9710D099-FBCA-4FA2-A3B4-724EF20CF49D}">
      <dgm:prSet/>
      <dgm:spPr/>
      <dgm:t>
        <a:bodyPr/>
        <a:lstStyle/>
        <a:p>
          <a:endParaRPr lang="en-US" sz="4400" b="1">
            <a:effectLst>
              <a:outerShdw blurRad="38100" dist="38100" dir="2700000" algn="tl">
                <a:srgbClr val="000000">
                  <a:alpha val="43137"/>
                </a:srgbClr>
              </a:outerShdw>
            </a:effectLst>
            <a:cs typeface="B Nazanin" panose="00000400000000000000" pitchFamily="2" charset="-78"/>
          </a:endParaRPr>
        </a:p>
      </dgm:t>
    </dgm:pt>
    <dgm:pt modelId="{1A1A395F-5A93-408D-9994-DA94887738BD}" type="pres">
      <dgm:prSet presAssocID="{9914288E-FDBB-49EA-AE4F-0118D89A2CCF}" presName="linear" presStyleCnt="0">
        <dgm:presLayoutVars>
          <dgm:animLvl val="lvl"/>
          <dgm:resizeHandles val="exact"/>
        </dgm:presLayoutVars>
      </dgm:prSet>
      <dgm:spPr/>
      <dgm:t>
        <a:bodyPr/>
        <a:lstStyle/>
        <a:p>
          <a:endParaRPr lang="en-US"/>
        </a:p>
      </dgm:t>
    </dgm:pt>
    <dgm:pt modelId="{0297862C-D219-4A53-8FB7-A4FCE1105487}" type="pres">
      <dgm:prSet presAssocID="{01203FF0-E457-4688-8BEA-FAFB3A6164E3}" presName="parentText" presStyleLbl="node1" presStyleIdx="0" presStyleCnt="1">
        <dgm:presLayoutVars>
          <dgm:chMax val="0"/>
          <dgm:bulletEnabled val="1"/>
        </dgm:presLayoutVars>
      </dgm:prSet>
      <dgm:spPr/>
      <dgm:t>
        <a:bodyPr/>
        <a:lstStyle/>
        <a:p>
          <a:endParaRPr lang="en-US"/>
        </a:p>
      </dgm:t>
    </dgm:pt>
  </dgm:ptLst>
  <dgm:cxnLst>
    <dgm:cxn modelId="{1E73D3FE-9A5E-4AFA-85CB-541957879852}" type="presOf" srcId="{01203FF0-E457-4688-8BEA-FAFB3A6164E3}" destId="{0297862C-D219-4A53-8FB7-A4FCE1105487}" srcOrd="0" destOrd="0" presId="urn:microsoft.com/office/officeart/2005/8/layout/vList2"/>
    <dgm:cxn modelId="{9FA00528-D6DD-4F05-BC6A-FC6EC695FE7B}" type="presOf" srcId="{9914288E-FDBB-49EA-AE4F-0118D89A2CCF}" destId="{1A1A395F-5A93-408D-9994-DA94887738BD}" srcOrd="0" destOrd="0" presId="urn:microsoft.com/office/officeart/2005/8/layout/vList2"/>
    <dgm:cxn modelId="{9710D099-FBCA-4FA2-A3B4-724EF20CF49D}" srcId="{9914288E-FDBB-49EA-AE4F-0118D89A2CCF}" destId="{01203FF0-E457-4688-8BEA-FAFB3A6164E3}" srcOrd="0" destOrd="0" parTransId="{C4167D62-D06D-44E4-B203-33B9E6A739B5}" sibTransId="{DEC2E239-1F52-444D-B364-5C18E33BED8A}"/>
    <dgm:cxn modelId="{B5BE6BE6-21CB-4C77-A58B-344F9756D750}" type="presParOf" srcId="{1A1A395F-5A93-408D-9994-DA94887738BD}" destId="{0297862C-D219-4A53-8FB7-A4FCE110548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76CE405-1C32-4ADC-B423-4A019ED95B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C63503-9578-48D0-8908-327EC9C56038}">
      <dgm:prSet/>
      <dgm:spPr/>
      <dgm:t>
        <a:bodyPr/>
        <a:lstStyle/>
        <a:p>
          <a:pPr rtl="1"/>
          <a:r>
            <a:rPr lang="fa-IR" b="1" dirty="0" err="1" smtClean="0">
              <a:effectLst>
                <a:outerShdw blurRad="38100" dist="38100" dir="2700000" algn="tl">
                  <a:srgbClr val="000000">
                    <a:alpha val="43137"/>
                  </a:srgbClr>
                </a:outerShdw>
              </a:effectLst>
              <a:cs typeface="B Nazanin" panose="00000400000000000000" pitchFamily="2" charset="-78"/>
            </a:rPr>
            <a:t>مواردی</a:t>
          </a:r>
          <a:r>
            <a:rPr lang="fa-IR" b="1" dirty="0" smtClean="0">
              <a:effectLst>
                <a:outerShdw blurRad="38100" dist="38100" dir="2700000" algn="tl">
                  <a:srgbClr val="000000">
                    <a:alpha val="43137"/>
                  </a:srgbClr>
                </a:outerShdw>
              </a:effectLst>
              <a:cs typeface="B Nazanin" panose="00000400000000000000" pitchFamily="2" charset="-78"/>
            </a:rPr>
            <a:t> که با</a:t>
          </a:r>
          <a:r>
            <a:rPr lang="ar-SA" b="1" dirty="0" smtClean="0">
              <a:effectLst>
                <a:outerShdw blurRad="38100" dist="38100" dir="2700000" algn="tl">
                  <a:srgbClr val="000000">
                    <a:alpha val="43137"/>
                  </a:srgbClr>
                </a:outerShdw>
              </a:effectLst>
              <a:cs typeface="B Nazanin" panose="00000400000000000000" pitchFamily="2" charset="-78"/>
            </a:rPr>
            <a:t>ي</a:t>
          </a:r>
          <a:r>
            <a:rPr lang="fa-IR" b="1" dirty="0" smtClean="0">
              <a:effectLst>
                <a:outerShdw blurRad="38100" dist="38100" dir="2700000" algn="tl">
                  <a:srgbClr val="000000">
                    <a:alpha val="43137"/>
                  </a:srgbClr>
                </a:outerShdw>
              </a:effectLst>
              <a:cs typeface="B Nazanin" panose="00000400000000000000" pitchFamily="2" charset="-78"/>
            </a:rPr>
            <a:t>د قبل از </a:t>
          </a:r>
          <a:r>
            <a:rPr lang="fa-IR" b="1" dirty="0" err="1" smtClean="0">
              <a:effectLst>
                <a:outerShdw blurRad="38100" dist="38100" dir="2700000" algn="tl">
                  <a:srgbClr val="000000">
                    <a:alpha val="43137"/>
                  </a:srgbClr>
                </a:outerShdw>
              </a:effectLst>
              <a:cs typeface="B Nazanin" panose="00000400000000000000" pitchFamily="2" charset="-78"/>
            </a:rPr>
            <a:t>تجو</a:t>
          </a:r>
          <a:r>
            <a:rPr lang="ar-SA" b="1" dirty="0" smtClean="0">
              <a:effectLst>
                <a:outerShdw blurRad="38100" dist="38100" dir="2700000" algn="tl">
                  <a:srgbClr val="000000">
                    <a:alpha val="43137"/>
                  </a:srgbClr>
                </a:outerShdw>
              </a:effectLst>
              <a:cs typeface="B Nazanin" panose="00000400000000000000" pitchFamily="2" charset="-78"/>
            </a:rPr>
            <a:t>ي</a:t>
          </a:r>
          <a:r>
            <a:rPr lang="fa-IR" b="1" dirty="0" smtClean="0">
              <a:effectLst>
                <a:outerShdw blurRad="38100" dist="38100" dir="2700000" algn="tl">
                  <a:srgbClr val="000000">
                    <a:alpha val="43137"/>
                  </a:srgbClr>
                </a:outerShdw>
              </a:effectLst>
              <a:cs typeface="B Nazanin" panose="00000400000000000000" pitchFamily="2" charset="-78"/>
            </a:rPr>
            <a:t>ز ش</a:t>
          </a:r>
          <a:r>
            <a:rPr lang="ar-SA" b="1" dirty="0" smtClean="0">
              <a:effectLst>
                <a:outerShdw blurRad="38100" dist="38100" dir="2700000" algn="tl">
                  <a:srgbClr val="000000">
                    <a:alpha val="43137"/>
                  </a:srgbClr>
                </a:outerShdw>
              </a:effectLst>
              <a:cs typeface="B Nazanin" panose="00000400000000000000" pitchFamily="2" charset="-78"/>
            </a:rPr>
            <a:t>ي</a:t>
          </a:r>
          <a:r>
            <a:rPr lang="fa-IR" b="1" dirty="0" smtClean="0">
              <a:effectLst>
                <a:outerShdw blurRad="38100" dist="38100" dir="2700000" algn="tl">
                  <a:srgbClr val="000000">
                    <a:alpha val="43137"/>
                  </a:srgbClr>
                </a:outerShdw>
              </a:effectLst>
              <a:cs typeface="B Nazanin" panose="00000400000000000000" pitchFamily="2" charset="-78"/>
            </a:rPr>
            <a:t>ر کمکی در نظر گرفته </a:t>
          </a:r>
          <a:r>
            <a:rPr lang="fa-IR" b="1" dirty="0" err="1" smtClean="0">
              <a:effectLst>
                <a:outerShdw blurRad="38100" dist="38100" dir="2700000" algn="tl">
                  <a:srgbClr val="000000">
                    <a:alpha val="43137"/>
                  </a:srgbClr>
                </a:outerShdw>
              </a:effectLst>
              <a:cs typeface="B Nazanin" panose="00000400000000000000" pitchFamily="2" charset="-78"/>
            </a:rPr>
            <a:t>وکنترول</a:t>
          </a:r>
          <a:r>
            <a:rPr lang="fa-IR" b="1" dirty="0" smtClean="0">
              <a:effectLst>
                <a:outerShdw blurRad="38100" dist="38100" dir="2700000" algn="tl">
                  <a:srgbClr val="000000">
                    <a:alpha val="43137"/>
                  </a:srgbClr>
                </a:outerShdw>
              </a:effectLst>
              <a:cs typeface="B Nazanin" panose="00000400000000000000" pitchFamily="2" charset="-78"/>
            </a:rPr>
            <a:t> شوند </a:t>
          </a:r>
          <a:endParaRPr lang="en-US" dirty="0">
            <a:effectLst>
              <a:outerShdw blurRad="38100" dist="38100" dir="2700000" algn="tl">
                <a:srgbClr val="000000">
                  <a:alpha val="43137"/>
                </a:srgbClr>
              </a:outerShdw>
            </a:effectLst>
            <a:cs typeface="B Nazanin" panose="00000400000000000000" pitchFamily="2" charset="-78"/>
          </a:endParaRPr>
        </a:p>
      </dgm:t>
    </dgm:pt>
    <dgm:pt modelId="{588C32D8-502D-4B28-8B9A-6F12DE0E598E}" type="parTrans" cxnId="{A06D5DF1-6EEC-4E85-B2A8-5A4AD3AC49AE}">
      <dgm:prSet/>
      <dgm:spPr/>
      <dgm:t>
        <a:bodyPr/>
        <a:lstStyle/>
        <a:p>
          <a:endParaRPr lang="en-US"/>
        </a:p>
      </dgm:t>
    </dgm:pt>
    <dgm:pt modelId="{CCE8AE86-EAF2-4A94-B671-20C584171BE4}" type="sibTrans" cxnId="{A06D5DF1-6EEC-4E85-B2A8-5A4AD3AC49AE}">
      <dgm:prSet/>
      <dgm:spPr/>
      <dgm:t>
        <a:bodyPr/>
        <a:lstStyle/>
        <a:p>
          <a:endParaRPr lang="en-US"/>
        </a:p>
      </dgm:t>
    </dgm:pt>
    <dgm:pt modelId="{66EFEFD0-F597-4A43-8598-F5754433CE67}" type="pres">
      <dgm:prSet presAssocID="{076CE405-1C32-4ADC-B423-4A019ED95B6B}" presName="linear" presStyleCnt="0">
        <dgm:presLayoutVars>
          <dgm:animLvl val="lvl"/>
          <dgm:resizeHandles val="exact"/>
        </dgm:presLayoutVars>
      </dgm:prSet>
      <dgm:spPr/>
      <dgm:t>
        <a:bodyPr/>
        <a:lstStyle/>
        <a:p>
          <a:endParaRPr lang="en-US"/>
        </a:p>
      </dgm:t>
    </dgm:pt>
    <dgm:pt modelId="{EC3889BE-1BB9-4B34-8125-903E6A25256C}" type="pres">
      <dgm:prSet presAssocID="{2CC63503-9578-48D0-8908-327EC9C56038}" presName="parentText" presStyleLbl="node1" presStyleIdx="0" presStyleCnt="1">
        <dgm:presLayoutVars>
          <dgm:chMax val="0"/>
          <dgm:bulletEnabled val="1"/>
        </dgm:presLayoutVars>
      </dgm:prSet>
      <dgm:spPr/>
      <dgm:t>
        <a:bodyPr/>
        <a:lstStyle/>
        <a:p>
          <a:endParaRPr lang="en-US"/>
        </a:p>
      </dgm:t>
    </dgm:pt>
  </dgm:ptLst>
  <dgm:cxnLst>
    <dgm:cxn modelId="{E6F16280-D749-4003-A246-1C64C07E3DF7}" type="presOf" srcId="{076CE405-1C32-4ADC-B423-4A019ED95B6B}" destId="{66EFEFD0-F597-4A43-8598-F5754433CE67}" srcOrd="0" destOrd="0" presId="urn:microsoft.com/office/officeart/2005/8/layout/vList2"/>
    <dgm:cxn modelId="{5A324D4E-D712-48A6-AF59-88DBB6E635FC}" type="presOf" srcId="{2CC63503-9578-48D0-8908-327EC9C56038}" destId="{EC3889BE-1BB9-4B34-8125-903E6A25256C}" srcOrd="0" destOrd="0" presId="urn:microsoft.com/office/officeart/2005/8/layout/vList2"/>
    <dgm:cxn modelId="{A06D5DF1-6EEC-4E85-B2A8-5A4AD3AC49AE}" srcId="{076CE405-1C32-4ADC-B423-4A019ED95B6B}" destId="{2CC63503-9578-48D0-8908-327EC9C56038}" srcOrd="0" destOrd="0" parTransId="{588C32D8-502D-4B28-8B9A-6F12DE0E598E}" sibTransId="{CCE8AE86-EAF2-4A94-B671-20C584171BE4}"/>
    <dgm:cxn modelId="{EF92AB03-9AD7-4A9C-B64B-58B313F978EB}" type="presParOf" srcId="{66EFEFD0-F597-4A43-8598-F5754433CE67}" destId="{EC3889BE-1BB9-4B34-8125-903E6A25256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6CC9B3C-78B8-4035-B771-60A6F25829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7895DC-8E46-4A1D-8691-22F28922E700}">
      <dgm:prSet custT="1"/>
      <dgm:spPr/>
      <dgm:t>
        <a:bodyPr/>
        <a:lstStyle/>
        <a:p>
          <a:pPr algn="ctr" rtl="1"/>
          <a:r>
            <a:rPr lang="fa-IR" sz="4800" b="1" dirty="0" smtClean="0">
              <a:effectLst>
                <a:outerShdw blurRad="38100" dist="38100" dir="2700000" algn="tl">
                  <a:srgbClr val="000000">
                    <a:alpha val="43137"/>
                  </a:srgbClr>
                </a:outerShdw>
              </a:effectLst>
              <a:cs typeface="B Nazanin" panose="00000400000000000000" pitchFamily="2" charset="-78"/>
            </a:rPr>
            <a:t>مداخله</a:t>
          </a:r>
          <a:endParaRPr lang="en-US" sz="4800" dirty="0">
            <a:effectLst>
              <a:outerShdw blurRad="38100" dist="38100" dir="2700000" algn="tl">
                <a:srgbClr val="000000">
                  <a:alpha val="43137"/>
                </a:srgbClr>
              </a:outerShdw>
            </a:effectLst>
            <a:cs typeface="B Nazanin" panose="00000400000000000000" pitchFamily="2" charset="-78"/>
          </a:endParaRPr>
        </a:p>
      </dgm:t>
    </dgm:pt>
    <dgm:pt modelId="{35BCA974-C791-47BE-8F98-31AA4FFF1B5A}" type="parTrans" cxnId="{B015A1F6-BA6A-4C4B-9DB1-17C89971A8AD}">
      <dgm:prSet/>
      <dgm:spPr/>
      <dgm:t>
        <a:bodyPr/>
        <a:lstStyle/>
        <a:p>
          <a:endParaRPr lang="en-US"/>
        </a:p>
      </dgm:t>
    </dgm:pt>
    <dgm:pt modelId="{7802DACC-1DC3-45CC-9D06-E0623FC7E9AD}" type="sibTrans" cxnId="{B015A1F6-BA6A-4C4B-9DB1-17C89971A8AD}">
      <dgm:prSet/>
      <dgm:spPr/>
      <dgm:t>
        <a:bodyPr/>
        <a:lstStyle/>
        <a:p>
          <a:endParaRPr lang="en-US"/>
        </a:p>
      </dgm:t>
    </dgm:pt>
    <dgm:pt modelId="{31E50B03-ED6F-4C9E-8C08-F26C35A61677}" type="pres">
      <dgm:prSet presAssocID="{A6CC9B3C-78B8-4035-B771-60A6F258297B}" presName="linear" presStyleCnt="0">
        <dgm:presLayoutVars>
          <dgm:animLvl val="lvl"/>
          <dgm:resizeHandles val="exact"/>
        </dgm:presLayoutVars>
      </dgm:prSet>
      <dgm:spPr/>
      <dgm:t>
        <a:bodyPr/>
        <a:lstStyle/>
        <a:p>
          <a:endParaRPr lang="en-US"/>
        </a:p>
      </dgm:t>
    </dgm:pt>
    <dgm:pt modelId="{3A8C56AF-D303-4902-8EB6-3B8CBA0DE719}" type="pres">
      <dgm:prSet presAssocID="{807895DC-8E46-4A1D-8691-22F28922E700}" presName="parentText" presStyleLbl="node1" presStyleIdx="0" presStyleCnt="1">
        <dgm:presLayoutVars>
          <dgm:chMax val="0"/>
          <dgm:bulletEnabled val="1"/>
        </dgm:presLayoutVars>
      </dgm:prSet>
      <dgm:spPr/>
      <dgm:t>
        <a:bodyPr/>
        <a:lstStyle/>
        <a:p>
          <a:endParaRPr lang="en-US"/>
        </a:p>
      </dgm:t>
    </dgm:pt>
  </dgm:ptLst>
  <dgm:cxnLst>
    <dgm:cxn modelId="{B015A1F6-BA6A-4C4B-9DB1-17C89971A8AD}" srcId="{A6CC9B3C-78B8-4035-B771-60A6F258297B}" destId="{807895DC-8E46-4A1D-8691-22F28922E700}" srcOrd="0" destOrd="0" parTransId="{35BCA974-C791-47BE-8F98-31AA4FFF1B5A}" sibTransId="{7802DACC-1DC3-45CC-9D06-E0623FC7E9AD}"/>
    <dgm:cxn modelId="{68B9C0CD-F8B6-44D7-8EBC-AFE230AE4CB5}" type="presOf" srcId="{A6CC9B3C-78B8-4035-B771-60A6F258297B}" destId="{31E50B03-ED6F-4C9E-8C08-F26C35A61677}" srcOrd="0" destOrd="0" presId="urn:microsoft.com/office/officeart/2005/8/layout/vList2"/>
    <dgm:cxn modelId="{35A14DB8-27B7-42C3-A3DA-21919DC90482}" type="presOf" srcId="{807895DC-8E46-4A1D-8691-22F28922E700}" destId="{3A8C56AF-D303-4902-8EB6-3B8CBA0DE719}" srcOrd="0" destOrd="0" presId="urn:microsoft.com/office/officeart/2005/8/layout/vList2"/>
    <dgm:cxn modelId="{C301D9EC-FD33-47A7-BAD4-04CAA78DF964}" type="presParOf" srcId="{31E50B03-ED6F-4C9E-8C08-F26C35A61677}" destId="{3A8C56AF-D303-4902-8EB6-3B8CBA0DE71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7DD73A1-751E-43F4-8E78-3D5F3ED864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359591-984F-4EC1-9A89-BD3544D18DA6}">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مداخله</a:t>
          </a:r>
          <a:endParaRPr lang="en-US" sz="4400" b="1" dirty="0">
            <a:effectLst>
              <a:outerShdw blurRad="38100" dist="38100" dir="2700000" algn="tl">
                <a:srgbClr val="000000">
                  <a:alpha val="43137"/>
                </a:srgbClr>
              </a:outerShdw>
            </a:effectLst>
            <a:cs typeface="B Nazanin" panose="00000400000000000000" pitchFamily="2" charset="-78"/>
          </a:endParaRPr>
        </a:p>
      </dgm:t>
    </dgm:pt>
    <dgm:pt modelId="{1F1768F5-D6DD-4C39-A177-BD62A319849B}" type="parTrans" cxnId="{5F2B4601-F188-4025-A521-A17B953CAF1E}">
      <dgm:prSet/>
      <dgm:spPr/>
      <dgm:t>
        <a:bodyPr/>
        <a:lstStyle/>
        <a:p>
          <a:endParaRPr lang="en-US"/>
        </a:p>
      </dgm:t>
    </dgm:pt>
    <dgm:pt modelId="{AEAAC2E9-DFCD-4B25-9888-765BDFB4B1E3}" type="sibTrans" cxnId="{5F2B4601-F188-4025-A521-A17B953CAF1E}">
      <dgm:prSet/>
      <dgm:spPr/>
      <dgm:t>
        <a:bodyPr/>
        <a:lstStyle/>
        <a:p>
          <a:endParaRPr lang="en-US"/>
        </a:p>
      </dgm:t>
    </dgm:pt>
    <dgm:pt modelId="{2CF830A9-4F5B-43E4-96FC-EC3977859027}" type="pres">
      <dgm:prSet presAssocID="{77DD73A1-751E-43F4-8E78-3D5F3ED86463}" presName="linear" presStyleCnt="0">
        <dgm:presLayoutVars>
          <dgm:animLvl val="lvl"/>
          <dgm:resizeHandles val="exact"/>
        </dgm:presLayoutVars>
      </dgm:prSet>
      <dgm:spPr/>
      <dgm:t>
        <a:bodyPr/>
        <a:lstStyle/>
        <a:p>
          <a:endParaRPr lang="en-US"/>
        </a:p>
      </dgm:t>
    </dgm:pt>
    <dgm:pt modelId="{097D9805-CA98-4B59-B5C3-492D8D34337F}" type="pres">
      <dgm:prSet presAssocID="{72359591-984F-4EC1-9A89-BD3544D18DA6}" presName="parentText" presStyleLbl="node1" presStyleIdx="0" presStyleCnt="1">
        <dgm:presLayoutVars>
          <dgm:chMax val="0"/>
          <dgm:bulletEnabled val="1"/>
        </dgm:presLayoutVars>
      </dgm:prSet>
      <dgm:spPr/>
      <dgm:t>
        <a:bodyPr/>
        <a:lstStyle/>
        <a:p>
          <a:endParaRPr lang="en-US"/>
        </a:p>
      </dgm:t>
    </dgm:pt>
  </dgm:ptLst>
  <dgm:cxnLst>
    <dgm:cxn modelId="{5F2B4601-F188-4025-A521-A17B953CAF1E}" srcId="{77DD73A1-751E-43F4-8E78-3D5F3ED86463}" destId="{72359591-984F-4EC1-9A89-BD3544D18DA6}" srcOrd="0" destOrd="0" parTransId="{1F1768F5-D6DD-4C39-A177-BD62A319849B}" sibTransId="{AEAAC2E9-DFCD-4B25-9888-765BDFB4B1E3}"/>
    <dgm:cxn modelId="{43F6A819-3B7E-4355-B377-A09AC76DD0BC}" type="presOf" srcId="{72359591-984F-4EC1-9A89-BD3544D18DA6}" destId="{097D9805-CA98-4B59-B5C3-492D8D34337F}" srcOrd="0" destOrd="0" presId="urn:microsoft.com/office/officeart/2005/8/layout/vList2"/>
    <dgm:cxn modelId="{0C69C086-532C-45CE-96CA-800263FB91E8}" type="presOf" srcId="{77DD73A1-751E-43F4-8E78-3D5F3ED86463}" destId="{2CF830A9-4F5B-43E4-96FC-EC3977859027}" srcOrd="0" destOrd="0" presId="urn:microsoft.com/office/officeart/2005/8/layout/vList2"/>
    <dgm:cxn modelId="{F3964B33-0519-446B-B42C-585BA3A4F7D6}" type="presParOf" srcId="{2CF830A9-4F5B-43E4-96FC-EC3977859027}" destId="{097D9805-CA98-4B59-B5C3-492D8D34337F}"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91AE028-EB92-4DFB-B18C-1459C10FF6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840C94-676F-4082-9D23-69E1EFC76EE3}">
      <dgm:prSet custT="1"/>
      <dgm:spPr/>
      <dgm:t>
        <a:bodyPr/>
        <a:lstStyle/>
        <a:p>
          <a:pPr algn="ctr" rtl="1">
            <a:lnSpc>
              <a:spcPct val="100000"/>
            </a:lnSpc>
          </a:pPr>
          <a:r>
            <a:rPr lang="fa-IR" sz="3600" b="1" dirty="0" smtClean="0">
              <a:effectLst>
                <a:outerShdw blurRad="38100" dist="38100" dir="2700000" algn="tl">
                  <a:srgbClr val="000000">
                    <a:alpha val="43137"/>
                  </a:srgbClr>
                </a:outerShdw>
              </a:effectLst>
              <a:cs typeface="B Nazanin" panose="00000400000000000000" pitchFamily="2" charset="-78"/>
            </a:rPr>
            <a:t>در صورت عدم وزن گیری مورد انتظار</a:t>
          </a:r>
        </a:p>
        <a:p>
          <a:pPr algn="ctr" rtl="1">
            <a:lnSpc>
              <a:spcPct val="100000"/>
            </a:lnSpc>
          </a:pPr>
          <a:r>
            <a:rPr lang="fa-IR" sz="3600" b="1" dirty="0" smtClean="0">
              <a:effectLst>
                <a:outerShdw blurRad="38100" dist="38100" dir="2700000" algn="tl">
                  <a:srgbClr val="000000">
                    <a:alpha val="43137"/>
                  </a:srgbClr>
                </a:outerShdw>
              </a:effectLst>
              <a:cs typeface="B Nazanin" panose="00000400000000000000" pitchFamily="2" charset="-78"/>
            </a:rPr>
            <a:t> به نکات زیر توجه شود</a:t>
          </a:r>
          <a:endParaRPr lang="en-US" sz="3600" dirty="0">
            <a:effectLst>
              <a:outerShdw blurRad="38100" dist="38100" dir="2700000" algn="tl">
                <a:srgbClr val="000000">
                  <a:alpha val="43137"/>
                </a:srgbClr>
              </a:outerShdw>
            </a:effectLst>
            <a:cs typeface="B Nazanin" panose="00000400000000000000" pitchFamily="2" charset="-78"/>
          </a:endParaRPr>
        </a:p>
      </dgm:t>
    </dgm:pt>
    <dgm:pt modelId="{8912414D-6885-43CF-88F8-4624839C0238}" type="parTrans" cxnId="{016244F0-F2FF-4D8F-9358-9CD7A2E84B89}">
      <dgm:prSet/>
      <dgm:spPr/>
      <dgm:t>
        <a:bodyPr/>
        <a:lstStyle/>
        <a:p>
          <a:pPr>
            <a:lnSpc>
              <a:spcPct val="100000"/>
            </a:lnSpc>
          </a:pPr>
          <a:endParaRPr lang="en-US" sz="2800"/>
        </a:p>
      </dgm:t>
    </dgm:pt>
    <dgm:pt modelId="{37AB364C-5BDF-47F1-A3BE-4CAE51696110}" type="sibTrans" cxnId="{016244F0-F2FF-4D8F-9358-9CD7A2E84B89}">
      <dgm:prSet/>
      <dgm:spPr/>
      <dgm:t>
        <a:bodyPr/>
        <a:lstStyle/>
        <a:p>
          <a:pPr>
            <a:lnSpc>
              <a:spcPct val="100000"/>
            </a:lnSpc>
          </a:pPr>
          <a:endParaRPr lang="en-US" sz="2800"/>
        </a:p>
      </dgm:t>
    </dgm:pt>
    <dgm:pt modelId="{30DC39BD-6861-44C3-9342-B07A140C5B89}" type="pres">
      <dgm:prSet presAssocID="{091AE028-EB92-4DFB-B18C-1459C10FF628}" presName="linear" presStyleCnt="0">
        <dgm:presLayoutVars>
          <dgm:animLvl val="lvl"/>
          <dgm:resizeHandles val="exact"/>
        </dgm:presLayoutVars>
      </dgm:prSet>
      <dgm:spPr/>
      <dgm:t>
        <a:bodyPr/>
        <a:lstStyle/>
        <a:p>
          <a:endParaRPr lang="en-US"/>
        </a:p>
      </dgm:t>
    </dgm:pt>
    <dgm:pt modelId="{9DBA5AA5-E502-4F41-8B71-234284AC9D4C}" type="pres">
      <dgm:prSet presAssocID="{E7840C94-676F-4082-9D23-69E1EFC76EE3}" presName="parentText" presStyleLbl="node1" presStyleIdx="0" presStyleCnt="1" custScaleY="292887" custLinFactNeighborY="-13184">
        <dgm:presLayoutVars>
          <dgm:chMax val="0"/>
          <dgm:bulletEnabled val="1"/>
        </dgm:presLayoutVars>
      </dgm:prSet>
      <dgm:spPr/>
      <dgm:t>
        <a:bodyPr/>
        <a:lstStyle/>
        <a:p>
          <a:endParaRPr lang="en-US"/>
        </a:p>
      </dgm:t>
    </dgm:pt>
  </dgm:ptLst>
  <dgm:cxnLst>
    <dgm:cxn modelId="{4790272E-7DEA-4AD0-8937-4AB952DD43C6}" type="presOf" srcId="{E7840C94-676F-4082-9D23-69E1EFC76EE3}" destId="{9DBA5AA5-E502-4F41-8B71-234284AC9D4C}" srcOrd="0" destOrd="0" presId="urn:microsoft.com/office/officeart/2005/8/layout/vList2"/>
    <dgm:cxn modelId="{016244F0-F2FF-4D8F-9358-9CD7A2E84B89}" srcId="{091AE028-EB92-4DFB-B18C-1459C10FF628}" destId="{E7840C94-676F-4082-9D23-69E1EFC76EE3}" srcOrd="0" destOrd="0" parTransId="{8912414D-6885-43CF-88F8-4624839C0238}" sibTransId="{37AB364C-5BDF-47F1-A3BE-4CAE51696110}"/>
    <dgm:cxn modelId="{52078EAB-F3CF-4DD2-A0EA-F4B1AF8149EE}" type="presOf" srcId="{091AE028-EB92-4DFB-B18C-1459C10FF628}" destId="{30DC39BD-6861-44C3-9342-B07A140C5B89}" srcOrd="0" destOrd="0" presId="urn:microsoft.com/office/officeart/2005/8/layout/vList2"/>
    <dgm:cxn modelId="{721F9EB9-1D90-4D2A-B2AD-62F472914FAE}" type="presParOf" srcId="{30DC39BD-6861-44C3-9342-B07A140C5B89}" destId="{9DBA5AA5-E502-4F41-8B71-234284AC9D4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B9F56C-DDF0-4A68-B912-2EE6E8F48C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963C3B-2E2E-44E4-872E-727CEAE25880}">
      <dgm:prSet custT="1"/>
      <dgm:spPr/>
      <dgm:t>
        <a:bodyPr/>
        <a:lstStyle/>
        <a:p>
          <a:pPr algn="ctr" rtl="1"/>
          <a:r>
            <a:rPr lang="fa-IR" sz="4000" b="1" dirty="0" smtClean="0">
              <a:effectLst>
                <a:outerShdw blurRad="38100" dist="38100" dir="2700000" algn="tl">
                  <a:srgbClr val="000000">
                    <a:alpha val="43137"/>
                  </a:srgbClr>
                </a:outerShdw>
              </a:effectLst>
              <a:cs typeface="B Nazanin" panose="00000400000000000000" pitchFamily="2" charset="-78"/>
            </a:rPr>
            <a:t>در صورت عدم افزایش شیرمادر طی یک هفته </a:t>
          </a:r>
          <a:endParaRPr lang="en-US" sz="4000" b="1" dirty="0">
            <a:effectLst>
              <a:outerShdw blurRad="38100" dist="38100" dir="2700000" algn="tl">
                <a:srgbClr val="000000">
                  <a:alpha val="43137"/>
                </a:srgbClr>
              </a:outerShdw>
            </a:effectLst>
            <a:cs typeface="B Nazanin" panose="00000400000000000000" pitchFamily="2" charset="-78"/>
          </a:endParaRPr>
        </a:p>
      </dgm:t>
    </dgm:pt>
    <dgm:pt modelId="{4447C783-A413-495B-B930-C6B1BCC9A3CD}" type="parTrans" cxnId="{8B879402-3FD7-4940-894D-BF4699B09555}">
      <dgm:prSet/>
      <dgm:spPr/>
      <dgm:t>
        <a:bodyPr/>
        <a:lstStyle/>
        <a:p>
          <a:pPr algn="ctr"/>
          <a:endParaRPr lang="en-US" sz="2400"/>
        </a:p>
      </dgm:t>
    </dgm:pt>
    <dgm:pt modelId="{D618B455-2FD4-4BE9-843B-2F0FAD06CCC6}" type="sibTrans" cxnId="{8B879402-3FD7-4940-894D-BF4699B09555}">
      <dgm:prSet/>
      <dgm:spPr/>
      <dgm:t>
        <a:bodyPr/>
        <a:lstStyle/>
        <a:p>
          <a:pPr algn="ctr"/>
          <a:endParaRPr lang="en-US" sz="2400"/>
        </a:p>
      </dgm:t>
    </dgm:pt>
    <dgm:pt modelId="{7B9C7529-E936-4370-93D8-CEB7EB5EA48A}" type="pres">
      <dgm:prSet presAssocID="{44B9F56C-DDF0-4A68-B912-2EE6E8F48C39}" presName="linear" presStyleCnt="0">
        <dgm:presLayoutVars>
          <dgm:animLvl val="lvl"/>
          <dgm:resizeHandles val="exact"/>
        </dgm:presLayoutVars>
      </dgm:prSet>
      <dgm:spPr/>
      <dgm:t>
        <a:bodyPr/>
        <a:lstStyle/>
        <a:p>
          <a:endParaRPr lang="en-US"/>
        </a:p>
      </dgm:t>
    </dgm:pt>
    <dgm:pt modelId="{5D483383-46B1-4811-B95C-A0C4AF1F8273}" type="pres">
      <dgm:prSet presAssocID="{DD963C3B-2E2E-44E4-872E-727CEAE25880}" presName="parentText" presStyleLbl="node1" presStyleIdx="0" presStyleCnt="1">
        <dgm:presLayoutVars>
          <dgm:chMax val="0"/>
          <dgm:bulletEnabled val="1"/>
        </dgm:presLayoutVars>
      </dgm:prSet>
      <dgm:spPr/>
      <dgm:t>
        <a:bodyPr/>
        <a:lstStyle/>
        <a:p>
          <a:endParaRPr lang="en-US"/>
        </a:p>
      </dgm:t>
    </dgm:pt>
  </dgm:ptLst>
  <dgm:cxnLst>
    <dgm:cxn modelId="{E5864471-DD51-48F5-8B24-63E582435D01}" type="presOf" srcId="{44B9F56C-DDF0-4A68-B912-2EE6E8F48C39}" destId="{7B9C7529-E936-4370-93D8-CEB7EB5EA48A}" srcOrd="0" destOrd="0" presId="urn:microsoft.com/office/officeart/2005/8/layout/vList2"/>
    <dgm:cxn modelId="{8B879402-3FD7-4940-894D-BF4699B09555}" srcId="{44B9F56C-DDF0-4A68-B912-2EE6E8F48C39}" destId="{DD963C3B-2E2E-44E4-872E-727CEAE25880}" srcOrd="0" destOrd="0" parTransId="{4447C783-A413-495B-B930-C6B1BCC9A3CD}" sibTransId="{D618B455-2FD4-4BE9-843B-2F0FAD06CCC6}"/>
    <dgm:cxn modelId="{DFB1426A-EC49-44B8-9A02-B75528151039}" type="presOf" srcId="{DD963C3B-2E2E-44E4-872E-727CEAE25880}" destId="{5D483383-46B1-4811-B95C-A0C4AF1F8273}" srcOrd="0" destOrd="0" presId="urn:microsoft.com/office/officeart/2005/8/layout/vList2"/>
    <dgm:cxn modelId="{EA7E4FFD-21A4-4662-8D38-6AA3970A5595}" type="presParOf" srcId="{7B9C7529-E936-4370-93D8-CEB7EB5EA48A}" destId="{5D483383-46B1-4811-B95C-A0C4AF1F827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E81BFC2-A2B7-40D8-BB4D-97FB08C6E9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8C59B0-D031-49F3-A405-E183A80CC680}">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ارائه مکمل </a:t>
          </a:r>
          <a:endParaRPr lang="en-US" sz="4400" b="1" dirty="0">
            <a:effectLst>
              <a:outerShdw blurRad="38100" dist="38100" dir="2700000" algn="tl">
                <a:srgbClr val="000000">
                  <a:alpha val="43137"/>
                </a:srgbClr>
              </a:outerShdw>
            </a:effectLst>
            <a:cs typeface="B Nazanin" panose="00000400000000000000" pitchFamily="2" charset="-78"/>
          </a:endParaRPr>
        </a:p>
      </dgm:t>
    </dgm:pt>
    <dgm:pt modelId="{8060D238-EDBF-456F-8784-B8268ADA80D4}" type="parTrans" cxnId="{87B117A3-5D32-4147-AE47-EE4930926781}">
      <dgm:prSet/>
      <dgm:spPr/>
      <dgm:t>
        <a:bodyPr/>
        <a:lstStyle/>
        <a:p>
          <a:endParaRPr lang="en-US" sz="4400" b="1">
            <a:effectLst>
              <a:outerShdw blurRad="38100" dist="38100" dir="2700000" algn="tl">
                <a:srgbClr val="000000">
                  <a:alpha val="43137"/>
                </a:srgbClr>
              </a:outerShdw>
            </a:effectLst>
            <a:cs typeface="B Nazanin" panose="00000400000000000000" pitchFamily="2" charset="-78"/>
          </a:endParaRPr>
        </a:p>
      </dgm:t>
    </dgm:pt>
    <dgm:pt modelId="{1C35F9FB-2964-4DE7-9623-77A351A7E304}" type="sibTrans" cxnId="{87B117A3-5D32-4147-AE47-EE4930926781}">
      <dgm:prSet/>
      <dgm:spPr/>
      <dgm:t>
        <a:bodyPr/>
        <a:lstStyle/>
        <a:p>
          <a:endParaRPr lang="en-US" sz="4400" b="1">
            <a:effectLst>
              <a:outerShdw blurRad="38100" dist="38100" dir="2700000" algn="tl">
                <a:srgbClr val="000000">
                  <a:alpha val="43137"/>
                </a:srgbClr>
              </a:outerShdw>
            </a:effectLst>
            <a:cs typeface="B Nazanin" panose="00000400000000000000" pitchFamily="2" charset="-78"/>
          </a:endParaRPr>
        </a:p>
      </dgm:t>
    </dgm:pt>
    <dgm:pt modelId="{803DAB9E-9A1B-4551-82A6-49F7419E241C}" type="pres">
      <dgm:prSet presAssocID="{FE81BFC2-A2B7-40D8-BB4D-97FB08C6E94C}" presName="linear" presStyleCnt="0">
        <dgm:presLayoutVars>
          <dgm:animLvl val="lvl"/>
          <dgm:resizeHandles val="exact"/>
        </dgm:presLayoutVars>
      </dgm:prSet>
      <dgm:spPr/>
      <dgm:t>
        <a:bodyPr/>
        <a:lstStyle/>
        <a:p>
          <a:endParaRPr lang="en-US"/>
        </a:p>
      </dgm:t>
    </dgm:pt>
    <dgm:pt modelId="{90F41E1A-B0DD-49D2-81A7-1B306EA4AEBD}" type="pres">
      <dgm:prSet presAssocID="{B88C59B0-D031-49F3-A405-E183A80CC680}" presName="parentText" presStyleLbl="node1" presStyleIdx="0" presStyleCnt="1">
        <dgm:presLayoutVars>
          <dgm:chMax val="0"/>
          <dgm:bulletEnabled val="1"/>
        </dgm:presLayoutVars>
      </dgm:prSet>
      <dgm:spPr/>
      <dgm:t>
        <a:bodyPr/>
        <a:lstStyle/>
        <a:p>
          <a:endParaRPr lang="en-US"/>
        </a:p>
      </dgm:t>
    </dgm:pt>
  </dgm:ptLst>
  <dgm:cxnLst>
    <dgm:cxn modelId="{87B117A3-5D32-4147-AE47-EE4930926781}" srcId="{FE81BFC2-A2B7-40D8-BB4D-97FB08C6E94C}" destId="{B88C59B0-D031-49F3-A405-E183A80CC680}" srcOrd="0" destOrd="0" parTransId="{8060D238-EDBF-456F-8784-B8268ADA80D4}" sibTransId="{1C35F9FB-2964-4DE7-9623-77A351A7E304}"/>
    <dgm:cxn modelId="{312527C9-C0BC-40C2-A7B1-8BE111911DD9}" type="presOf" srcId="{B88C59B0-D031-49F3-A405-E183A80CC680}" destId="{90F41E1A-B0DD-49D2-81A7-1B306EA4AEBD}" srcOrd="0" destOrd="0" presId="urn:microsoft.com/office/officeart/2005/8/layout/vList2"/>
    <dgm:cxn modelId="{E95DB892-074F-40DB-8CBB-6046DAB3984F}" type="presOf" srcId="{FE81BFC2-A2B7-40D8-BB4D-97FB08C6E94C}" destId="{803DAB9E-9A1B-4551-82A6-49F7419E241C}" srcOrd="0" destOrd="0" presId="urn:microsoft.com/office/officeart/2005/8/layout/vList2"/>
    <dgm:cxn modelId="{A5D17F77-B0EF-4D14-B5D3-DF786D4BA6EC}" type="presParOf" srcId="{803DAB9E-9A1B-4551-82A6-49F7419E241C}" destId="{90F41E1A-B0DD-49D2-81A7-1B306EA4AEB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3DC2854-2EC2-42FC-BA28-C464588D7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FBD18F-25D1-48AC-9161-9C0B2F18FB19}">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ارائه مکمل </a:t>
          </a:r>
          <a:endParaRPr lang="en-US" sz="4400" dirty="0">
            <a:effectLst>
              <a:outerShdw blurRad="38100" dist="38100" dir="2700000" algn="tl">
                <a:srgbClr val="000000">
                  <a:alpha val="43137"/>
                </a:srgbClr>
              </a:outerShdw>
            </a:effectLst>
            <a:cs typeface="B Nazanin" panose="00000400000000000000" pitchFamily="2" charset="-78"/>
          </a:endParaRPr>
        </a:p>
      </dgm:t>
    </dgm:pt>
    <dgm:pt modelId="{FBC98B75-AB80-48A6-A184-3AB66ECA4687}" type="parTrans" cxnId="{256E2E3B-D6CF-4406-A4EC-1FE05C9CA2CD}">
      <dgm:prSet/>
      <dgm:spPr/>
      <dgm:t>
        <a:bodyPr/>
        <a:lstStyle/>
        <a:p>
          <a:endParaRPr lang="en-US">
            <a:effectLst>
              <a:outerShdw blurRad="38100" dist="38100" dir="2700000" algn="tl">
                <a:srgbClr val="000000">
                  <a:alpha val="43137"/>
                </a:srgbClr>
              </a:outerShdw>
            </a:effectLst>
          </a:endParaRPr>
        </a:p>
      </dgm:t>
    </dgm:pt>
    <dgm:pt modelId="{276810F2-3EA2-4C4C-812B-A3387C7C95D7}" type="sibTrans" cxnId="{256E2E3B-D6CF-4406-A4EC-1FE05C9CA2CD}">
      <dgm:prSet/>
      <dgm:spPr/>
      <dgm:t>
        <a:bodyPr/>
        <a:lstStyle/>
        <a:p>
          <a:endParaRPr lang="en-US">
            <a:effectLst>
              <a:outerShdw blurRad="38100" dist="38100" dir="2700000" algn="tl">
                <a:srgbClr val="000000">
                  <a:alpha val="43137"/>
                </a:srgbClr>
              </a:outerShdw>
            </a:effectLst>
          </a:endParaRPr>
        </a:p>
      </dgm:t>
    </dgm:pt>
    <dgm:pt modelId="{B2809E5B-F251-4122-AC61-90AA1B84A83C}" type="pres">
      <dgm:prSet presAssocID="{53DC2854-2EC2-42FC-BA28-C464588D7CEF}" presName="linear" presStyleCnt="0">
        <dgm:presLayoutVars>
          <dgm:animLvl val="lvl"/>
          <dgm:resizeHandles val="exact"/>
        </dgm:presLayoutVars>
      </dgm:prSet>
      <dgm:spPr/>
      <dgm:t>
        <a:bodyPr/>
        <a:lstStyle/>
        <a:p>
          <a:endParaRPr lang="en-US"/>
        </a:p>
      </dgm:t>
    </dgm:pt>
    <dgm:pt modelId="{20BD1311-AC32-4AB7-81F1-A43FC00DB03A}" type="pres">
      <dgm:prSet presAssocID="{09FBD18F-25D1-48AC-9161-9C0B2F18FB19}" presName="parentText" presStyleLbl="node1" presStyleIdx="0" presStyleCnt="1" custLinFactNeighborX="-926" custLinFactNeighborY="6409">
        <dgm:presLayoutVars>
          <dgm:chMax val="0"/>
          <dgm:bulletEnabled val="1"/>
        </dgm:presLayoutVars>
      </dgm:prSet>
      <dgm:spPr/>
      <dgm:t>
        <a:bodyPr/>
        <a:lstStyle/>
        <a:p>
          <a:endParaRPr lang="en-US"/>
        </a:p>
      </dgm:t>
    </dgm:pt>
  </dgm:ptLst>
  <dgm:cxnLst>
    <dgm:cxn modelId="{1E89837E-A3D1-47F4-B49F-63123C5BD518}" type="presOf" srcId="{09FBD18F-25D1-48AC-9161-9C0B2F18FB19}" destId="{20BD1311-AC32-4AB7-81F1-A43FC00DB03A}" srcOrd="0" destOrd="0" presId="urn:microsoft.com/office/officeart/2005/8/layout/vList2"/>
    <dgm:cxn modelId="{256E2E3B-D6CF-4406-A4EC-1FE05C9CA2CD}" srcId="{53DC2854-2EC2-42FC-BA28-C464588D7CEF}" destId="{09FBD18F-25D1-48AC-9161-9C0B2F18FB19}" srcOrd="0" destOrd="0" parTransId="{FBC98B75-AB80-48A6-A184-3AB66ECA4687}" sibTransId="{276810F2-3EA2-4C4C-812B-A3387C7C95D7}"/>
    <dgm:cxn modelId="{CFD262B6-D839-4F0D-B859-AB13608141F9}" type="presOf" srcId="{53DC2854-2EC2-42FC-BA28-C464588D7CEF}" destId="{B2809E5B-F251-4122-AC61-90AA1B84A83C}" srcOrd="0" destOrd="0" presId="urn:microsoft.com/office/officeart/2005/8/layout/vList2"/>
    <dgm:cxn modelId="{A4AE5442-C583-4216-8CC2-090C4D4AE2D2}" type="presParOf" srcId="{B2809E5B-F251-4122-AC61-90AA1B84A83C}" destId="{20BD1311-AC32-4AB7-81F1-A43FC00DB03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33EFFFF-8037-4257-8DD1-E1F31C9BC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E34BA2-3795-45E1-B3D7-750C19EDD92F}">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کاهش مقدار مکمل </a:t>
          </a:r>
          <a:endParaRPr lang="en-US" sz="4400" dirty="0">
            <a:effectLst>
              <a:outerShdw blurRad="38100" dist="38100" dir="2700000" algn="tl">
                <a:srgbClr val="000000">
                  <a:alpha val="43137"/>
                </a:srgbClr>
              </a:outerShdw>
            </a:effectLst>
            <a:cs typeface="B Nazanin" panose="00000400000000000000" pitchFamily="2" charset="-78"/>
          </a:endParaRPr>
        </a:p>
      </dgm:t>
    </dgm:pt>
    <dgm:pt modelId="{A0AFC81D-9CD7-49D8-A183-B6CEED74773E}" type="parTrans" cxnId="{24C56DD2-B0A1-410D-9335-D0496973CF4E}">
      <dgm:prSet/>
      <dgm:spPr/>
      <dgm:t>
        <a:bodyPr/>
        <a:lstStyle/>
        <a:p>
          <a:endParaRPr lang="en-US"/>
        </a:p>
      </dgm:t>
    </dgm:pt>
    <dgm:pt modelId="{83F1AF23-E27A-48B9-9276-335C7A2B9517}" type="sibTrans" cxnId="{24C56DD2-B0A1-410D-9335-D0496973CF4E}">
      <dgm:prSet/>
      <dgm:spPr/>
      <dgm:t>
        <a:bodyPr/>
        <a:lstStyle/>
        <a:p>
          <a:endParaRPr lang="en-US"/>
        </a:p>
      </dgm:t>
    </dgm:pt>
    <dgm:pt modelId="{A72BECCD-D825-4781-AE6A-9B5DC29996F9}" type="pres">
      <dgm:prSet presAssocID="{633EFFFF-8037-4257-8DD1-E1F31C9BC6E8}" presName="linear" presStyleCnt="0">
        <dgm:presLayoutVars>
          <dgm:animLvl val="lvl"/>
          <dgm:resizeHandles val="exact"/>
        </dgm:presLayoutVars>
      </dgm:prSet>
      <dgm:spPr/>
      <dgm:t>
        <a:bodyPr/>
        <a:lstStyle/>
        <a:p>
          <a:endParaRPr lang="en-US"/>
        </a:p>
      </dgm:t>
    </dgm:pt>
    <dgm:pt modelId="{C74EE34E-31AB-4ED0-9A71-050F3B7F8239}" type="pres">
      <dgm:prSet presAssocID="{1AE34BA2-3795-45E1-B3D7-750C19EDD92F}" presName="parentText" presStyleLbl="node1" presStyleIdx="0" presStyleCnt="1">
        <dgm:presLayoutVars>
          <dgm:chMax val="0"/>
          <dgm:bulletEnabled val="1"/>
        </dgm:presLayoutVars>
      </dgm:prSet>
      <dgm:spPr/>
      <dgm:t>
        <a:bodyPr/>
        <a:lstStyle/>
        <a:p>
          <a:endParaRPr lang="en-US"/>
        </a:p>
      </dgm:t>
    </dgm:pt>
  </dgm:ptLst>
  <dgm:cxnLst>
    <dgm:cxn modelId="{71C11435-9CC6-4B92-BCBA-525DE20F5B08}" type="presOf" srcId="{1AE34BA2-3795-45E1-B3D7-750C19EDD92F}" destId="{C74EE34E-31AB-4ED0-9A71-050F3B7F8239}" srcOrd="0" destOrd="0" presId="urn:microsoft.com/office/officeart/2005/8/layout/vList2"/>
    <dgm:cxn modelId="{24C56DD2-B0A1-410D-9335-D0496973CF4E}" srcId="{633EFFFF-8037-4257-8DD1-E1F31C9BC6E8}" destId="{1AE34BA2-3795-45E1-B3D7-750C19EDD92F}" srcOrd="0" destOrd="0" parTransId="{A0AFC81D-9CD7-49D8-A183-B6CEED74773E}" sibTransId="{83F1AF23-E27A-48B9-9276-335C7A2B9517}"/>
    <dgm:cxn modelId="{FAE582E9-1DC9-403E-AE1A-388618F62EAA}" type="presOf" srcId="{633EFFFF-8037-4257-8DD1-E1F31C9BC6E8}" destId="{A72BECCD-D825-4781-AE6A-9B5DC29996F9}" srcOrd="0" destOrd="0" presId="urn:microsoft.com/office/officeart/2005/8/layout/vList2"/>
    <dgm:cxn modelId="{2CC86479-1BE0-4210-B5C9-FA61970D1ACF}" type="presParOf" srcId="{A72BECCD-D825-4781-AE6A-9B5DC29996F9}" destId="{C74EE34E-31AB-4ED0-9A71-050F3B7F8239}"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51DA3B-C418-4FE4-9B53-C389606D8C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324127-D46A-48CD-8A0A-B2D88714B48A}">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تعریف ها ( شایع ترین ها )</a:t>
          </a:r>
          <a:endParaRPr lang="en-US" sz="4400" dirty="0">
            <a:effectLst>
              <a:outerShdw blurRad="38100" dist="38100" dir="2700000" algn="tl">
                <a:srgbClr val="000000">
                  <a:alpha val="43137"/>
                </a:srgbClr>
              </a:outerShdw>
            </a:effectLst>
            <a:cs typeface="B Nazanin" panose="00000400000000000000" pitchFamily="2" charset="-78"/>
          </a:endParaRPr>
        </a:p>
      </dgm:t>
    </dgm:pt>
    <dgm:pt modelId="{EE31E1EE-F6E0-4987-931A-269D4C6F8DD5}" type="parTrans" cxnId="{6E071988-E040-478D-A2B0-C19C8AD0CDBD}">
      <dgm:prSet/>
      <dgm:spPr/>
      <dgm:t>
        <a:bodyPr/>
        <a:lstStyle/>
        <a:p>
          <a:endParaRPr lang="en-US" sz="4400">
            <a:effectLst>
              <a:outerShdw blurRad="38100" dist="38100" dir="2700000" algn="tl">
                <a:srgbClr val="000000">
                  <a:alpha val="43137"/>
                </a:srgbClr>
              </a:outerShdw>
            </a:effectLst>
            <a:cs typeface="B Nazanin" panose="00000400000000000000" pitchFamily="2" charset="-78"/>
          </a:endParaRPr>
        </a:p>
      </dgm:t>
    </dgm:pt>
    <dgm:pt modelId="{CFC3CA62-F109-43F1-82A3-DD743FC7381D}" type="sibTrans" cxnId="{6E071988-E040-478D-A2B0-C19C8AD0CDBD}">
      <dgm:prSet/>
      <dgm:spPr/>
      <dgm:t>
        <a:bodyPr/>
        <a:lstStyle/>
        <a:p>
          <a:endParaRPr lang="en-US" sz="4400">
            <a:effectLst>
              <a:outerShdw blurRad="38100" dist="38100" dir="2700000" algn="tl">
                <a:srgbClr val="000000">
                  <a:alpha val="43137"/>
                </a:srgbClr>
              </a:outerShdw>
            </a:effectLst>
            <a:cs typeface="B Nazanin" panose="00000400000000000000" pitchFamily="2" charset="-78"/>
          </a:endParaRPr>
        </a:p>
      </dgm:t>
    </dgm:pt>
    <dgm:pt modelId="{D770FFA6-1F60-44AF-9134-7042FA252B08}" type="pres">
      <dgm:prSet presAssocID="{DA51DA3B-C418-4FE4-9B53-C389606D8C1F}" presName="linear" presStyleCnt="0">
        <dgm:presLayoutVars>
          <dgm:animLvl val="lvl"/>
          <dgm:resizeHandles val="exact"/>
        </dgm:presLayoutVars>
      </dgm:prSet>
      <dgm:spPr/>
      <dgm:t>
        <a:bodyPr/>
        <a:lstStyle/>
        <a:p>
          <a:endParaRPr lang="en-US"/>
        </a:p>
      </dgm:t>
    </dgm:pt>
    <dgm:pt modelId="{43968AD7-32F6-4B4F-993E-D3E572431A25}" type="pres">
      <dgm:prSet presAssocID="{5A324127-D46A-48CD-8A0A-B2D88714B48A}" presName="parentText" presStyleLbl="node1" presStyleIdx="0" presStyleCnt="1">
        <dgm:presLayoutVars>
          <dgm:chMax val="0"/>
          <dgm:bulletEnabled val="1"/>
        </dgm:presLayoutVars>
      </dgm:prSet>
      <dgm:spPr/>
      <dgm:t>
        <a:bodyPr/>
        <a:lstStyle/>
        <a:p>
          <a:endParaRPr lang="en-US"/>
        </a:p>
      </dgm:t>
    </dgm:pt>
  </dgm:ptLst>
  <dgm:cxnLst>
    <dgm:cxn modelId="{5DBAB7E1-B480-406E-A6B4-11E26BBF8275}" type="presOf" srcId="{5A324127-D46A-48CD-8A0A-B2D88714B48A}" destId="{43968AD7-32F6-4B4F-993E-D3E572431A25}" srcOrd="0" destOrd="0" presId="urn:microsoft.com/office/officeart/2005/8/layout/vList2"/>
    <dgm:cxn modelId="{356911A8-4D89-4C2C-A65D-8CCF6C715404}" type="presOf" srcId="{DA51DA3B-C418-4FE4-9B53-C389606D8C1F}" destId="{D770FFA6-1F60-44AF-9134-7042FA252B08}" srcOrd="0" destOrd="0" presId="urn:microsoft.com/office/officeart/2005/8/layout/vList2"/>
    <dgm:cxn modelId="{6E071988-E040-478D-A2B0-C19C8AD0CDBD}" srcId="{DA51DA3B-C418-4FE4-9B53-C389606D8C1F}" destId="{5A324127-D46A-48CD-8A0A-B2D88714B48A}" srcOrd="0" destOrd="0" parTransId="{EE31E1EE-F6E0-4987-931A-269D4C6F8DD5}" sibTransId="{CFC3CA62-F109-43F1-82A3-DD743FC7381D}"/>
    <dgm:cxn modelId="{F24A223E-6C1F-44D5-BA10-9346C1A69DD3}" type="presParOf" srcId="{D770FFA6-1F60-44AF-9134-7042FA252B08}" destId="{43968AD7-32F6-4B4F-993E-D3E572431A2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E24CDF-DF9C-4644-98F7-59F884941B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3BD3B5F-116B-4102-98B4-C04E95D6EA31}">
      <dgm:prSet phldrT="[Tex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4400" b="1" dirty="0" smtClean="0">
              <a:effectLst>
                <a:outerShdw blurRad="38100" dist="38100" dir="2700000" algn="tl">
                  <a:srgbClr val="000000">
                    <a:alpha val="43137"/>
                  </a:srgbClr>
                </a:outerShdw>
              </a:effectLst>
              <a:cs typeface="B Nazanin" panose="00000400000000000000" pitchFamily="2" charset="-78"/>
            </a:rPr>
            <a:t>مکمل یاری</a:t>
          </a:r>
          <a:endParaRPr lang="en-US" sz="4400" b="1" dirty="0" smtClean="0">
            <a:effectLst>
              <a:outerShdw blurRad="38100" dist="38100" dir="2700000" algn="tl">
                <a:srgbClr val="000000">
                  <a:alpha val="43137"/>
                </a:srgbClr>
              </a:outerShdw>
            </a:effectLst>
            <a:cs typeface="B Nazanin" panose="00000400000000000000" pitchFamily="2" charset="-78"/>
          </a:endParaRPr>
        </a:p>
      </dgm:t>
    </dgm:pt>
    <dgm:pt modelId="{8CCA0429-7302-4F78-9A75-3A91B5121704}" type="parTrans" cxnId="{7FBD905E-C410-4A43-AF56-F13174E34E7B}">
      <dgm:prSet/>
      <dgm:spPr/>
      <dgm:t>
        <a:bodyPr/>
        <a:lstStyle/>
        <a:p>
          <a:endParaRPr lang="en-US" sz="4400" b="1">
            <a:effectLst>
              <a:outerShdw blurRad="38100" dist="38100" dir="2700000" algn="tl">
                <a:srgbClr val="000000">
                  <a:alpha val="43137"/>
                </a:srgbClr>
              </a:outerShdw>
            </a:effectLst>
            <a:cs typeface="B Nazanin" panose="00000400000000000000" pitchFamily="2" charset="-78"/>
          </a:endParaRPr>
        </a:p>
      </dgm:t>
    </dgm:pt>
    <dgm:pt modelId="{6463DD6B-F61E-443E-85D8-D59B396C0F7F}" type="sibTrans" cxnId="{7FBD905E-C410-4A43-AF56-F13174E34E7B}">
      <dgm:prSet/>
      <dgm:spPr/>
      <dgm:t>
        <a:bodyPr/>
        <a:lstStyle/>
        <a:p>
          <a:endParaRPr lang="en-US" sz="4400" b="1">
            <a:effectLst>
              <a:outerShdw blurRad="38100" dist="38100" dir="2700000" algn="tl">
                <a:srgbClr val="000000">
                  <a:alpha val="43137"/>
                </a:srgbClr>
              </a:outerShdw>
            </a:effectLst>
            <a:cs typeface="B Nazanin" panose="00000400000000000000" pitchFamily="2" charset="-78"/>
          </a:endParaRPr>
        </a:p>
      </dgm:t>
    </dgm:pt>
    <dgm:pt modelId="{2B074439-1C8A-4AE6-9B56-18813EA6FD8F}" type="pres">
      <dgm:prSet presAssocID="{14E24CDF-DF9C-4644-98F7-59F884941BB6}" presName="linear" presStyleCnt="0">
        <dgm:presLayoutVars>
          <dgm:animLvl val="lvl"/>
          <dgm:resizeHandles val="exact"/>
        </dgm:presLayoutVars>
      </dgm:prSet>
      <dgm:spPr/>
      <dgm:t>
        <a:bodyPr/>
        <a:lstStyle/>
        <a:p>
          <a:endParaRPr lang="en-US"/>
        </a:p>
      </dgm:t>
    </dgm:pt>
    <dgm:pt modelId="{28FC9337-5074-44E0-995F-FFFB0DEEA042}" type="pres">
      <dgm:prSet presAssocID="{C3BD3B5F-116B-4102-98B4-C04E95D6EA31}" presName="parentText" presStyleLbl="node1" presStyleIdx="0" presStyleCnt="1" custScaleY="204115" custLinFactNeighborX="-926" custLinFactNeighborY="-5854">
        <dgm:presLayoutVars>
          <dgm:chMax val="0"/>
          <dgm:bulletEnabled val="1"/>
        </dgm:presLayoutVars>
      </dgm:prSet>
      <dgm:spPr/>
      <dgm:t>
        <a:bodyPr/>
        <a:lstStyle/>
        <a:p>
          <a:endParaRPr lang="en-US"/>
        </a:p>
      </dgm:t>
    </dgm:pt>
  </dgm:ptLst>
  <dgm:cxnLst>
    <dgm:cxn modelId="{38247492-F217-4D62-90F2-58E59806C56A}" type="presOf" srcId="{C3BD3B5F-116B-4102-98B4-C04E95D6EA31}" destId="{28FC9337-5074-44E0-995F-FFFB0DEEA042}" srcOrd="0" destOrd="0" presId="urn:microsoft.com/office/officeart/2005/8/layout/vList2"/>
    <dgm:cxn modelId="{8C645262-DC75-438F-B519-B3A8F661E321}" type="presOf" srcId="{14E24CDF-DF9C-4644-98F7-59F884941BB6}" destId="{2B074439-1C8A-4AE6-9B56-18813EA6FD8F}" srcOrd="0" destOrd="0" presId="urn:microsoft.com/office/officeart/2005/8/layout/vList2"/>
    <dgm:cxn modelId="{7FBD905E-C410-4A43-AF56-F13174E34E7B}" srcId="{14E24CDF-DF9C-4644-98F7-59F884941BB6}" destId="{C3BD3B5F-116B-4102-98B4-C04E95D6EA31}" srcOrd="0" destOrd="0" parTransId="{8CCA0429-7302-4F78-9A75-3A91B5121704}" sibTransId="{6463DD6B-F61E-443E-85D8-D59B396C0F7F}"/>
    <dgm:cxn modelId="{E4EE94E5-E27C-42DA-AEFE-AAB4C61C9146}" type="presParOf" srcId="{2B074439-1C8A-4AE6-9B56-18813EA6FD8F}" destId="{28FC9337-5074-44E0-995F-FFFB0DEEA04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64CD80-CBD3-4B43-AADC-A8EEB6696D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A08724-939B-4E11-991B-6481AA44A4EF}">
      <dgm:prSet custT="1"/>
      <dgm:spPr/>
      <dgm:t>
        <a:bodyPr/>
        <a:lstStyle/>
        <a:p>
          <a:pPr algn="ctr" rtl="1"/>
          <a:r>
            <a:rPr lang="fa-IR" sz="4400" b="1" i="0" dirty="0" err="1" smtClean="0">
              <a:effectLst>
                <a:outerShdw blurRad="38100" dist="38100" dir="2700000" algn="tl">
                  <a:srgbClr val="000000">
                    <a:alpha val="43137"/>
                  </a:srgbClr>
                </a:outerShdw>
              </a:effectLst>
              <a:cs typeface="B Nazanin" panose="00000400000000000000" pitchFamily="2" charset="-78"/>
            </a:rPr>
            <a:t>تغذيه</a:t>
          </a:r>
          <a:r>
            <a:rPr lang="fa-IR" sz="4400" b="1" i="0" dirty="0" smtClean="0">
              <a:effectLst>
                <a:outerShdw blurRad="38100" dist="38100" dir="2700000" algn="tl">
                  <a:srgbClr val="000000">
                    <a:alpha val="43137"/>
                  </a:srgbClr>
                </a:outerShdw>
              </a:effectLst>
              <a:cs typeface="B Nazanin" panose="00000400000000000000" pitchFamily="2" charset="-78"/>
            </a:rPr>
            <a:t> با </a:t>
          </a:r>
          <a:r>
            <a:rPr lang="fa-IR" sz="4400" b="1" i="0" dirty="0" err="1" smtClean="0">
              <a:effectLst>
                <a:outerShdw blurRad="38100" dist="38100" dir="2700000" algn="tl">
                  <a:srgbClr val="000000">
                    <a:alpha val="43137"/>
                  </a:srgbClr>
                </a:outerShdw>
              </a:effectLst>
              <a:cs typeface="B Nazanin" panose="00000400000000000000" pitchFamily="2" charset="-78"/>
            </a:rPr>
            <a:t>شيرکمکی</a:t>
          </a:r>
          <a:r>
            <a:rPr lang="fa-IR" sz="4400" b="1" i="0" dirty="0" smtClean="0">
              <a:effectLst>
                <a:outerShdw blurRad="38100" dist="38100" dir="2700000" algn="tl">
                  <a:srgbClr val="000000">
                    <a:alpha val="43137"/>
                  </a:srgbClr>
                </a:outerShdw>
              </a:effectLst>
              <a:cs typeface="B Nazanin" panose="00000400000000000000" pitchFamily="2" charset="-78"/>
            </a:rPr>
            <a:t> بجز شیرمادر</a:t>
          </a:r>
          <a:endParaRPr lang="en-US" sz="4400" i="0" dirty="0">
            <a:effectLst>
              <a:outerShdw blurRad="38100" dist="38100" dir="2700000" algn="tl">
                <a:srgbClr val="000000">
                  <a:alpha val="43137"/>
                </a:srgbClr>
              </a:outerShdw>
            </a:effectLst>
            <a:cs typeface="B Nazanin" panose="00000400000000000000" pitchFamily="2" charset="-78"/>
          </a:endParaRPr>
        </a:p>
      </dgm:t>
    </dgm:pt>
    <dgm:pt modelId="{A109A439-A4EA-4623-88BA-05E0AFE063C0}" type="parTrans" cxnId="{E4B0602A-759B-4F95-9A06-6190F613F9BC}">
      <dgm:prSet/>
      <dgm:spPr/>
      <dgm:t>
        <a:bodyPr/>
        <a:lstStyle/>
        <a:p>
          <a:endParaRPr lang="en-US"/>
        </a:p>
      </dgm:t>
    </dgm:pt>
    <dgm:pt modelId="{BA988A66-E32B-45E5-9447-B3F4C649AAC2}" type="sibTrans" cxnId="{E4B0602A-759B-4F95-9A06-6190F613F9BC}">
      <dgm:prSet/>
      <dgm:spPr/>
      <dgm:t>
        <a:bodyPr/>
        <a:lstStyle/>
        <a:p>
          <a:endParaRPr lang="en-US"/>
        </a:p>
      </dgm:t>
    </dgm:pt>
    <dgm:pt modelId="{B3B3023D-DAC3-4483-8D18-EAF6FC5C0888}" type="pres">
      <dgm:prSet presAssocID="{B164CD80-CBD3-4B43-AADC-A8EEB6696D4B}" presName="linear" presStyleCnt="0">
        <dgm:presLayoutVars>
          <dgm:animLvl val="lvl"/>
          <dgm:resizeHandles val="exact"/>
        </dgm:presLayoutVars>
      </dgm:prSet>
      <dgm:spPr/>
      <dgm:t>
        <a:bodyPr/>
        <a:lstStyle/>
        <a:p>
          <a:endParaRPr lang="en-US"/>
        </a:p>
      </dgm:t>
    </dgm:pt>
    <dgm:pt modelId="{931BB8E7-05E4-460F-BA2B-8A8F4E932074}" type="pres">
      <dgm:prSet presAssocID="{BFA08724-939B-4E11-991B-6481AA44A4EF}" presName="parentText" presStyleLbl="node1" presStyleIdx="0" presStyleCnt="1">
        <dgm:presLayoutVars>
          <dgm:chMax val="0"/>
          <dgm:bulletEnabled val="1"/>
        </dgm:presLayoutVars>
      </dgm:prSet>
      <dgm:spPr/>
      <dgm:t>
        <a:bodyPr/>
        <a:lstStyle/>
        <a:p>
          <a:endParaRPr lang="en-US"/>
        </a:p>
      </dgm:t>
    </dgm:pt>
  </dgm:ptLst>
  <dgm:cxnLst>
    <dgm:cxn modelId="{D43E3BB4-232B-4139-94E3-87E1CFC714CC}" type="presOf" srcId="{B164CD80-CBD3-4B43-AADC-A8EEB6696D4B}" destId="{B3B3023D-DAC3-4483-8D18-EAF6FC5C0888}" srcOrd="0" destOrd="0" presId="urn:microsoft.com/office/officeart/2005/8/layout/vList2"/>
    <dgm:cxn modelId="{E4B0602A-759B-4F95-9A06-6190F613F9BC}" srcId="{B164CD80-CBD3-4B43-AADC-A8EEB6696D4B}" destId="{BFA08724-939B-4E11-991B-6481AA44A4EF}" srcOrd="0" destOrd="0" parTransId="{A109A439-A4EA-4623-88BA-05E0AFE063C0}" sibTransId="{BA988A66-E32B-45E5-9447-B3F4C649AAC2}"/>
    <dgm:cxn modelId="{3976047B-D370-4B12-9E59-050F8C55581E}" type="presOf" srcId="{BFA08724-939B-4E11-991B-6481AA44A4EF}" destId="{931BB8E7-05E4-460F-BA2B-8A8F4E932074}" srcOrd="0" destOrd="0" presId="urn:microsoft.com/office/officeart/2005/8/layout/vList2"/>
    <dgm:cxn modelId="{E1A9276B-4F51-4C57-823F-8F23DB07905F}" type="presParOf" srcId="{B3B3023D-DAC3-4483-8D18-EAF6FC5C0888}" destId="{931BB8E7-05E4-460F-BA2B-8A8F4E93207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02AC89-321D-4772-95F2-F056E9DC5C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490C8E-B925-4316-A67F-F219FA1E9193}">
      <dgm:prSet custT="1"/>
      <dgm:spPr/>
      <dgm:t>
        <a:bodyPr/>
        <a:lstStyle/>
        <a:p>
          <a:pPr rtl="1"/>
          <a:r>
            <a:rPr lang="fa-IR" sz="3200" b="1" dirty="0" smtClean="0">
              <a:effectLst>
                <a:outerShdw blurRad="38100" dist="38100" dir="2700000" algn="tl">
                  <a:srgbClr val="000000">
                    <a:alpha val="43137"/>
                  </a:srgbClr>
                </a:outerShdw>
              </a:effectLst>
              <a:cs typeface="B Nazanin" panose="00000400000000000000" pitchFamily="2" charset="-78"/>
            </a:rPr>
            <a:t>دلایل بی مورد در استفاده از </a:t>
          </a:r>
          <a:r>
            <a:rPr lang="fa-IR" sz="3200" b="1" dirty="0" err="1" smtClean="0">
              <a:effectLst>
                <a:outerShdw blurRad="38100" dist="38100" dir="2700000" algn="tl">
                  <a:srgbClr val="000000">
                    <a:alpha val="43137"/>
                  </a:srgbClr>
                </a:outerShdw>
              </a:effectLst>
              <a:cs typeface="B Nazanin" panose="00000400000000000000" pitchFamily="2" charset="-78"/>
            </a:rPr>
            <a:t>شیرمصنوعی</a:t>
          </a:r>
          <a:r>
            <a:rPr lang="fa-IR" sz="3200" b="1" dirty="0" smtClean="0">
              <a:effectLst>
                <a:outerShdw blurRad="38100" dist="38100" dir="2700000" algn="tl">
                  <a:srgbClr val="000000">
                    <a:alpha val="43137"/>
                  </a:srgbClr>
                </a:outerShdw>
              </a:effectLst>
              <a:cs typeface="B Nazanin" panose="00000400000000000000" pitchFamily="2" charset="-78"/>
            </a:rPr>
            <a:t>  و مخاطرات آن  </a:t>
          </a:r>
          <a:endParaRPr lang="en-US" sz="3200" b="1" dirty="0">
            <a:effectLst>
              <a:outerShdw blurRad="38100" dist="38100" dir="2700000" algn="tl">
                <a:srgbClr val="000000">
                  <a:alpha val="43137"/>
                </a:srgbClr>
              </a:outerShdw>
            </a:effectLst>
            <a:cs typeface="B Nazanin" panose="00000400000000000000" pitchFamily="2" charset="-78"/>
          </a:endParaRPr>
        </a:p>
      </dgm:t>
    </dgm:pt>
    <dgm:pt modelId="{4024A317-020C-4AF5-81D2-018D4FE911BB}" type="parTrans" cxnId="{2D9D1253-FE1B-4D47-BD97-7B242CCD8ADE}">
      <dgm:prSet/>
      <dgm:spPr/>
      <dgm:t>
        <a:bodyPr/>
        <a:lstStyle/>
        <a:p>
          <a:pPr algn="ctr"/>
          <a:endParaRPr lang="en-US"/>
        </a:p>
      </dgm:t>
    </dgm:pt>
    <dgm:pt modelId="{8F64857B-ABB9-4D6D-9E84-F54052565CDC}" type="sibTrans" cxnId="{2D9D1253-FE1B-4D47-BD97-7B242CCD8ADE}">
      <dgm:prSet/>
      <dgm:spPr/>
      <dgm:t>
        <a:bodyPr/>
        <a:lstStyle/>
        <a:p>
          <a:pPr algn="ctr"/>
          <a:endParaRPr lang="en-US"/>
        </a:p>
      </dgm:t>
    </dgm:pt>
    <dgm:pt modelId="{EA6B247C-F7C8-4378-8CCB-1013288D1914}" type="pres">
      <dgm:prSet presAssocID="{7E02AC89-321D-4772-95F2-F056E9DC5C1F}" presName="linear" presStyleCnt="0">
        <dgm:presLayoutVars>
          <dgm:animLvl val="lvl"/>
          <dgm:resizeHandles val="exact"/>
        </dgm:presLayoutVars>
      </dgm:prSet>
      <dgm:spPr/>
      <dgm:t>
        <a:bodyPr/>
        <a:lstStyle/>
        <a:p>
          <a:endParaRPr lang="en-US"/>
        </a:p>
      </dgm:t>
    </dgm:pt>
    <dgm:pt modelId="{7C796725-6734-4236-847D-5605A756159D}" type="pres">
      <dgm:prSet presAssocID="{71490C8E-B925-4316-A67F-F219FA1E9193}" presName="parentText" presStyleLbl="node1" presStyleIdx="0" presStyleCnt="1">
        <dgm:presLayoutVars>
          <dgm:chMax val="0"/>
          <dgm:bulletEnabled val="1"/>
        </dgm:presLayoutVars>
      </dgm:prSet>
      <dgm:spPr/>
      <dgm:t>
        <a:bodyPr/>
        <a:lstStyle/>
        <a:p>
          <a:endParaRPr lang="en-US"/>
        </a:p>
      </dgm:t>
    </dgm:pt>
  </dgm:ptLst>
  <dgm:cxnLst>
    <dgm:cxn modelId="{2D9D1253-FE1B-4D47-BD97-7B242CCD8ADE}" srcId="{7E02AC89-321D-4772-95F2-F056E9DC5C1F}" destId="{71490C8E-B925-4316-A67F-F219FA1E9193}" srcOrd="0" destOrd="0" parTransId="{4024A317-020C-4AF5-81D2-018D4FE911BB}" sibTransId="{8F64857B-ABB9-4D6D-9E84-F54052565CDC}"/>
    <dgm:cxn modelId="{91BE3502-9072-4AAB-BAE7-3272E8BF28CD}" type="presOf" srcId="{71490C8E-B925-4316-A67F-F219FA1E9193}" destId="{7C796725-6734-4236-847D-5605A756159D}" srcOrd="0" destOrd="0" presId="urn:microsoft.com/office/officeart/2005/8/layout/vList2"/>
    <dgm:cxn modelId="{F47C91E3-864B-4595-B9AD-B8FED9FB2067}" type="presOf" srcId="{7E02AC89-321D-4772-95F2-F056E9DC5C1F}" destId="{EA6B247C-F7C8-4378-8CCB-1013288D1914}" srcOrd="0" destOrd="0" presId="urn:microsoft.com/office/officeart/2005/8/layout/vList2"/>
    <dgm:cxn modelId="{DEA837E1-A4E7-4DF0-8CB3-D66BEC65AAC0}" type="presParOf" srcId="{EA6B247C-F7C8-4378-8CCB-1013288D1914}" destId="{7C796725-6734-4236-847D-5605A756159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02AC89-321D-4772-95F2-F056E9DC5C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490C8E-B925-4316-A67F-F219FA1E9193}">
      <dgm:prSet custT="1"/>
      <dgm:spPr/>
      <dgm:t>
        <a:bodyPr/>
        <a:lstStyle/>
        <a:p>
          <a:pPr rtl="1"/>
          <a:r>
            <a:rPr lang="fa-IR" sz="3200" b="1" dirty="0" smtClean="0">
              <a:effectLst>
                <a:outerShdw blurRad="38100" dist="38100" dir="2700000" algn="tl">
                  <a:srgbClr val="000000">
                    <a:alpha val="43137"/>
                  </a:srgbClr>
                </a:outerShdw>
              </a:effectLst>
              <a:cs typeface="B Nazanin" panose="00000400000000000000" pitchFamily="2" charset="-78"/>
            </a:rPr>
            <a:t>دلایل بی مورد در استفاده از </a:t>
          </a:r>
          <a:r>
            <a:rPr lang="fa-IR" sz="3200" b="1" dirty="0" err="1" smtClean="0">
              <a:effectLst>
                <a:outerShdw blurRad="38100" dist="38100" dir="2700000" algn="tl">
                  <a:srgbClr val="000000">
                    <a:alpha val="43137"/>
                  </a:srgbClr>
                </a:outerShdw>
              </a:effectLst>
              <a:cs typeface="B Nazanin" panose="00000400000000000000" pitchFamily="2" charset="-78"/>
            </a:rPr>
            <a:t>شیرمصنوعی</a:t>
          </a:r>
          <a:r>
            <a:rPr lang="fa-IR" sz="3200" b="1" dirty="0" smtClean="0">
              <a:effectLst>
                <a:outerShdw blurRad="38100" dist="38100" dir="2700000" algn="tl">
                  <a:srgbClr val="000000">
                    <a:alpha val="43137"/>
                  </a:srgbClr>
                </a:outerShdw>
              </a:effectLst>
              <a:cs typeface="B Nazanin" panose="00000400000000000000" pitchFamily="2" charset="-78"/>
            </a:rPr>
            <a:t> و مخاطرات آن  </a:t>
          </a:r>
          <a:endParaRPr lang="en-US" sz="3200" b="1" dirty="0">
            <a:effectLst>
              <a:outerShdw blurRad="38100" dist="38100" dir="2700000" algn="tl">
                <a:srgbClr val="000000">
                  <a:alpha val="43137"/>
                </a:srgbClr>
              </a:outerShdw>
            </a:effectLst>
            <a:cs typeface="B Nazanin" panose="00000400000000000000" pitchFamily="2" charset="-78"/>
          </a:endParaRPr>
        </a:p>
      </dgm:t>
    </dgm:pt>
    <dgm:pt modelId="{4024A317-020C-4AF5-81D2-018D4FE911BB}" type="parTrans" cxnId="{2D9D1253-FE1B-4D47-BD97-7B242CCD8ADE}">
      <dgm:prSet/>
      <dgm:spPr/>
      <dgm:t>
        <a:bodyPr/>
        <a:lstStyle/>
        <a:p>
          <a:pPr algn="ctr"/>
          <a:endParaRPr lang="en-US" sz="1600"/>
        </a:p>
      </dgm:t>
    </dgm:pt>
    <dgm:pt modelId="{8F64857B-ABB9-4D6D-9E84-F54052565CDC}" type="sibTrans" cxnId="{2D9D1253-FE1B-4D47-BD97-7B242CCD8ADE}">
      <dgm:prSet/>
      <dgm:spPr/>
      <dgm:t>
        <a:bodyPr/>
        <a:lstStyle/>
        <a:p>
          <a:pPr algn="ctr"/>
          <a:endParaRPr lang="en-US" sz="1600"/>
        </a:p>
      </dgm:t>
    </dgm:pt>
    <dgm:pt modelId="{EA6B247C-F7C8-4378-8CCB-1013288D1914}" type="pres">
      <dgm:prSet presAssocID="{7E02AC89-321D-4772-95F2-F056E9DC5C1F}" presName="linear" presStyleCnt="0">
        <dgm:presLayoutVars>
          <dgm:animLvl val="lvl"/>
          <dgm:resizeHandles val="exact"/>
        </dgm:presLayoutVars>
      </dgm:prSet>
      <dgm:spPr/>
      <dgm:t>
        <a:bodyPr/>
        <a:lstStyle/>
        <a:p>
          <a:endParaRPr lang="en-US"/>
        </a:p>
      </dgm:t>
    </dgm:pt>
    <dgm:pt modelId="{7C796725-6734-4236-847D-5605A756159D}" type="pres">
      <dgm:prSet presAssocID="{71490C8E-B925-4316-A67F-F219FA1E9193}" presName="parentText" presStyleLbl="node1" presStyleIdx="0" presStyleCnt="1">
        <dgm:presLayoutVars>
          <dgm:chMax val="0"/>
          <dgm:bulletEnabled val="1"/>
        </dgm:presLayoutVars>
      </dgm:prSet>
      <dgm:spPr/>
      <dgm:t>
        <a:bodyPr/>
        <a:lstStyle/>
        <a:p>
          <a:endParaRPr lang="en-US"/>
        </a:p>
      </dgm:t>
    </dgm:pt>
  </dgm:ptLst>
  <dgm:cxnLst>
    <dgm:cxn modelId="{2A26C465-E1C0-4587-B24B-0CE134935BD4}" type="presOf" srcId="{71490C8E-B925-4316-A67F-F219FA1E9193}" destId="{7C796725-6734-4236-847D-5605A756159D}" srcOrd="0" destOrd="0" presId="urn:microsoft.com/office/officeart/2005/8/layout/vList2"/>
    <dgm:cxn modelId="{2D9D1253-FE1B-4D47-BD97-7B242CCD8ADE}" srcId="{7E02AC89-321D-4772-95F2-F056E9DC5C1F}" destId="{71490C8E-B925-4316-A67F-F219FA1E9193}" srcOrd="0" destOrd="0" parTransId="{4024A317-020C-4AF5-81D2-018D4FE911BB}" sibTransId="{8F64857B-ABB9-4D6D-9E84-F54052565CDC}"/>
    <dgm:cxn modelId="{BC7D8698-B130-43DA-A684-203DB25DE947}" type="presOf" srcId="{7E02AC89-321D-4772-95F2-F056E9DC5C1F}" destId="{EA6B247C-F7C8-4378-8CCB-1013288D1914}" srcOrd="0" destOrd="0" presId="urn:microsoft.com/office/officeart/2005/8/layout/vList2"/>
    <dgm:cxn modelId="{FD1B6FB9-42E5-4310-B2C9-ACF3CB27741F}" type="presParOf" srcId="{EA6B247C-F7C8-4378-8CCB-1013288D1914}" destId="{7C796725-6734-4236-847D-5605A756159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02AC89-321D-4772-95F2-F056E9DC5C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490C8E-B925-4316-A67F-F219FA1E9193}">
      <dgm:prSet custT="1"/>
      <dgm:spPr/>
      <dgm:t>
        <a:bodyPr/>
        <a:lstStyle/>
        <a:p>
          <a:pPr algn="ctr" rtl="1"/>
          <a:r>
            <a:rPr lang="fa-IR" sz="3600" b="1" dirty="0" smtClean="0">
              <a:effectLst>
                <a:outerShdw blurRad="38100" dist="38100" dir="2700000" algn="tl">
                  <a:srgbClr val="000000">
                    <a:alpha val="43137"/>
                  </a:srgbClr>
                </a:outerShdw>
              </a:effectLst>
              <a:cs typeface="B Nazanin" panose="00000400000000000000" pitchFamily="2" charset="-78"/>
            </a:rPr>
            <a:t>مخاطرات استفاده از مکمل </a:t>
          </a:r>
          <a:r>
            <a:rPr lang="fa-IR" sz="3600" b="1" dirty="0" err="1" smtClean="0">
              <a:effectLst>
                <a:outerShdw blurRad="38100" dist="38100" dir="2700000" algn="tl">
                  <a:srgbClr val="000000">
                    <a:alpha val="43137"/>
                  </a:srgbClr>
                </a:outerShdw>
              </a:effectLst>
              <a:cs typeface="B Nazanin" panose="00000400000000000000" pitchFamily="2" charset="-78"/>
            </a:rPr>
            <a:t>شیرمصنوعی</a:t>
          </a:r>
          <a:r>
            <a:rPr lang="fa-IR" sz="3600" b="1" dirty="0" smtClean="0">
              <a:effectLst>
                <a:outerShdw blurRad="38100" dist="38100" dir="2700000" algn="tl">
                  <a:srgbClr val="000000">
                    <a:alpha val="43137"/>
                  </a:srgbClr>
                </a:outerShdw>
              </a:effectLst>
              <a:cs typeface="B Nazanin" panose="00000400000000000000" pitchFamily="2" charset="-78"/>
            </a:rPr>
            <a:t>  </a:t>
          </a:r>
          <a:endParaRPr lang="en-US" sz="3600" b="1" dirty="0">
            <a:effectLst>
              <a:outerShdw blurRad="38100" dist="38100" dir="2700000" algn="tl">
                <a:srgbClr val="000000">
                  <a:alpha val="43137"/>
                </a:srgbClr>
              </a:outerShdw>
            </a:effectLst>
            <a:cs typeface="B Nazanin" panose="00000400000000000000" pitchFamily="2" charset="-78"/>
          </a:endParaRPr>
        </a:p>
      </dgm:t>
    </dgm:pt>
    <dgm:pt modelId="{4024A317-020C-4AF5-81D2-018D4FE911BB}" type="parTrans" cxnId="{2D9D1253-FE1B-4D47-BD97-7B242CCD8ADE}">
      <dgm:prSet/>
      <dgm:spPr/>
      <dgm:t>
        <a:bodyPr/>
        <a:lstStyle/>
        <a:p>
          <a:pPr algn="ctr"/>
          <a:endParaRPr lang="en-US"/>
        </a:p>
      </dgm:t>
    </dgm:pt>
    <dgm:pt modelId="{8F64857B-ABB9-4D6D-9E84-F54052565CDC}" type="sibTrans" cxnId="{2D9D1253-FE1B-4D47-BD97-7B242CCD8ADE}">
      <dgm:prSet/>
      <dgm:spPr/>
      <dgm:t>
        <a:bodyPr/>
        <a:lstStyle/>
        <a:p>
          <a:pPr algn="ctr"/>
          <a:endParaRPr lang="en-US"/>
        </a:p>
      </dgm:t>
    </dgm:pt>
    <dgm:pt modelId="{EA6B247C-F7C8-4378-8CCB-1013288D1914}" type="pres">
      <dgm:prSet presAssocID="{7E02AC89-321D-4772-95F2-F056E9DC5C1F}" presName="linear" presStyleCnt="0">
        <dgm:presLayoutVars>
          <dgm:animLvl val="lvl"/>
          <dgm:resizeHandles val="exact"/>
        </dgm:presLayoutVars>
      </dgm:prSet>
      <dgm:spPr/>
      <dgm:t>
        <a:bodyPr/>
        <a:lstStyle/>
        <a:p>
          <a:endParaRPr lang="en-US"/>
        </a:p>
      </dgm:t>
    </dgm:pt>
    <dgm:pt modelId="{7C796725-6734-4236-847D-5605A756159D}" type="pres">
      <dgm:prSet presAssocID="{71490C8E-B925-4316-A67F-F219FA1E9193}" presName="parentText" presStyleLbl="node1" presStyleIdx="0" presStyleCnt="1" custLinFactNeighborX="-926" custLinFactNeighborY="2594">
        <dgm:presLayoutVars>
          <dgm:chMax val="0"/>
          <dgm:bulletEnabled val="1"/>
        </dgm:presLayoutVars>
      </dgm:prSet>
      <dgm:spPr/>
      <dgm:t>
        <a:bodyPr/>
        <a:lstStyle/>
        <a:p>
          <a:endParaRPr lang="en-US"/>
        </a:p>
      </dgm:t>
    </dgm:pt>
  </dgm:ptLst>
  <dgm:cxnLst>
    <dgm:cxn modelId="{D3C9A629-27FB-4A3D-AF03-1E59B287CBD6}" type="presOf" srcId="{7E02AC89-321D-4772-95F2-F056E9DC5C1F}" destId="{EA6B247C-F7C8-4378-8CCB-1013288D1914}" srcOrd="0" destOrd="0" presId="urn:microsoft.com/office/officeart/2005/8/layout/vList2"/>
    <dgm:cxn modelId="{2D9D1253-FE1B-4D47-BD97-7B242CCD8ADE}" srcId="{7E02AC89-321D-4772-95F2-F056E9DC5C1F}" destId="{71490C8E-B925-4316-A67F-F219FA1E9193}" srcOrd="0" destOrd="0" parTransId="{4024A317-020C-4AF5-81D2-018D4FE911BB}" sibTransId="{8F64857B-ABB9-4D6D-9E84-F54052565CDC}"/>
    <dgm:cxn modelId="{D09746AD-9E94-4401-BEB9-67B39244FF58}" type="presOf" srcId="{71490C8E-B925-4316-A67F-F219FA1E9193}" destId="{7C796725-6734-4236-847D-5605A756159D}" srcOrd="0" destOrd="0" presId="urn:microsoft.com/office/officeart/2005/8/layout/vList2"/>
    <dgm:cxn modelId="{FDEAF556-62A1-4181-8649-D3A2E0E3848F}" type="presParOf" srcId="{EA6B247C-F7C8-4378-8CCB-1013288D1914}" destId="{7C796725-6734-4236-847D-5605A756159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D11EB4-B806-4FDC-A36B-4A28D4E4C6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186F00-C406-4E97-80AB-6B589C917A18}">
      <dgm:prSet custT="1"/>
      <dgm:spPr/>
      <dgm:t>
        <a:bodyPr/>
        <a:lstStyle/>
        <a:p>
          <a:pPr algn="ctr" rtl="1"/>
          <a:r>
            <a:rPr lang="fa-IR" sz="4400" b="1" dirty="0" smtClean="0">
              <a:solidFill>
                <a:schemeClr val="bg1"/>
              </a:solidFill>
              <a:effectLst>
                <a:outerShdw blurRad="38100" dist="38100" dir="2700000" algn="tl">
                  <a:srgbClr val="000000">
                    <a:alpha val="43137"/>
                  </a:srgbClr>
                </a:outerShdw>
              </a:effectLst>
              <a:cs typeface="B Nazanin" panose="00000400000000000000" pitchFamily="2" charset="-78"/>
            </a:rPr>
            <a:t>کاهش وزن طبیعی ( دیورزفیزیولوژیک )</a:t>
          </a:r>
          <a:endParaRPr lang="en-US" sz="4400" b="1" dirty="0">
            <a:solidFill>
              <a:schemeClr val="bg1"/>
            </a:solidFill>
            <a:effectLst>
              <a:outerShdw blurRad="38100" dist="38100" dir="2700000" algn="tl">
                <a:srgbClr val="000000">
                  <a:alpha val="43137"/>
                </a:srgbClr>
              </a:outerShdw>
            </a:effectLst>
            <a:cs typeface="B Nazanin" panose="00000400000000000000" pitchFamily="2" charset="-78"/>
          </a:endParaRPr>
        </a:p>
      </dgm:t>
    </dgm:pt>
    <dgm:pt modelId="{28A68EFB-1959-4C4E-B71E-E565372A9C57}" type="parTrans" cxnId="{E8CBB4A3-A55F-4306-943E-B42955D8C410}">
      <dgm:prSet/>
      <dgm:spPr/>
      <dgm:t>
        <a:bodyPr/>
        <a:lstStyle/>
        <a:p>
          <a:endParaRPr lang="en-US" sz="3200"/>
        </a:p>
      </dgm:t>
    </dgm:pt>
    <dgm:pt modelId="{39597DE4-771D-4573-B3AA-C19C0EF9980C}" type="sibTrans" cxnId="{E8CBB4A3-A55F-4306-943E-B42955D8C410}">
      <dgm:prSet/>
      <dgm:spPr/>
      <dgm:t>
        <a:bodyPr/>
        <a:lstStyle/>
        <a:p>
          <a:endParaRPr lang="en-US" sz="3200"/>
        </a:p>
      </dgm:t>
    </dgm:pt>
    <dgm:pt modelId="{B39EF563-CFFB-445A-95D6-44A5F39BEAAF}" type="pres">
      <dgm:prSet presAssocID="{6BD11EB4-B806-4FDC-A36B-4A28D4E4C6BE}" presName="linear" presStyleCnt="0">
        <dgm:presLayoutVars>
          <dgm:animLvl val="lvl"/>
          <dgm:resizeHandles val="exact"/>
        </dgm:presLayoutVars>
      </dgm:prSet>
      <dgm:spPr/>
      <dgm:t>
        <a:bodyPr/>
        <a:lstStyle/>
        <a:p>
          <a:endParaRPr lang="en-US"/>
        </a:p>
      </dgm:t>
    </dgm:pt>
    <dgm:pt modelId="{CFA379C1-480A-4C01-A9B4-7DA3028C8925}" type="pres">
      <dgm:prSet presAssocID="{1C186F00-C406-4E97-80AB-6B589C917A18}" presName="parentText" presStyleLbl="node1" presStyleIdx="0" presStyleCnt="1" custLinFactNeighborY="2594">
        <dgm:presLayoutVars>
          <dgm:chMax val="0"/>
          <dgm:bulletEnabled val="1"/>
        </dgm:presLayoutVars>
      </dgm:prSet>
      <dgm:spPr/>
      <dgm:t>
        <a:bodyPr/>
        <a:lstStyle/>
        <a:p>
          <a:endParaRPr lang="en-US"/>
        </a:p>
      </dgm:t>
    </dgm:pt>
  </dgm:ptLst>
  <dgm:cxnLst>
    <dgm:cxn modelId="{E8CBB4A3-A55F-4306-943E-B42955D8C410}" srcId="{6BD11EB4-B806-4FDC-A36B-4A28D4E4C6BE}" destId="{1C186F00-C406-4E97-80AB-6B589C917A18}" srcOrd="0" destOrd="0" parTransId="{28A68EFB-1959-4C4E-B71E-E565372A9C57}" sibTransId="{39597DE4-771D-4573-B3AA-C19C0EF9980C}"/>
    <dgm:cxn modelId="{9B9B4EF1-FCB4-4960-9B40-06A9803E6CF1}" type="presOf" srcId="{6BD11EB4-B806-4FDC-A36B-4A28D4E4C6BE}" destId="{B39EF563-CFFB-445A-95D6-44A5F39BEAAF}" srcOrd="0" destOrd="0" presId="urn:microsoft.com/office/officeart/2005/8/layout/vList2"/>
    <dgm:cxn modelId="{0E873315-F28C-4EA6-9256-E34C5EAECDEE}" type="presOf" srcId="{1C186F00-C406-4E97-80AB-6B589C917A18}" destId="{CFA379C1-480A-4C01-A9B4-7DA3028C8925}" srcOrd="0" destOrd="0" presId="urn:microsoft.com/office/officeart/2005/8/layout/vList2"/>
    <dgm:cxn modelId="{C79976CE-EF1E-47CB-AB1D-0BD0BAA90909}" type="presParOf" srcId="{B39EF563-CFFB-445A-95D6-44A5F39BEAAF}" destId="{CFA379C1-480A-4C01-A9B4-7DA3028C892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6BA279-5268-46C9-A2C5-11CD0B2D0F24}">
      <dsp:nvSpPr>
        <dsp:cNvPr id="0" name=""/>
        <dsp:cNvSpPr/>
      </dsp:nvSpPr>
      <dsp:spPr>
        <a:xfrm>
          <a:off x="0" y="645"/>
          <a:ext cx="8229600" cy="1141709"/>
        </a:xfrm>
        <a:prstGeom prst="round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fa-IR" sz="5400" b="1" kern="1200" dirty="0" smtClean="0">
              <a:effectLst>
                <a:outerShdw blurRad="38100" dist="38100" dir="2700000" algn="tl">
                  <a:srgbClr val="000000">
                    <a:alpha val="43137"/>
                  </a:srgbClr>
                </a:outerShdw>
              </a:effectLst>
              <a:cs typeface="B Nazanin" panose="00000400000000000000" pitchFamily="2" charset="-78"/>
            </a:rPr>
            <a:t>اهداف</a:t>
          </a:r>
        </a:p>
      </dsp:txBody>
      <dsp:txXfrm>
        <a:off x="0" y="645"/>
        <a:ext cx="8229600" cy="114170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E64186-EF87-43B7-9108-330313FCABB3}">
      <dsp:nvSpPr>
        <dsp:cNvPr id="0" name=""/>
        <dsp:cNvSpPr/>
      </dsp:nvSpPr>
      <dsp:spPr>
        <a:xfrm>
          <a:off x="0" y="239"/>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نوزادی که با شیرمادر تغذیه می شود</a:t>
          </a:r>
          <a:endParaRPr lang="en-US" sz="4400" kern="1200" dirty="0">
            <a:effectLst>
              <a:outerShdw blurRad="38100" dist="38100" dir="2700000" algn="tl">
                <a:srgbClr val="000000">
                  <a:alpha val="43137"/>
                </a:srgbClr>
              </a:outerShdw>
            </a:effectLst>
            <a:cs typeface="B Nazanin" panose="00000400000000000000" pitchFamily="2" charset="-78"/>
          </a:endParaRPr>
        </a:p>
      </dsp:txBody>
      <dsp:txXfrm>
        <a:off x="0" y="239"/>
        <a:ext cx="8229600" cy="11427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538125-828C-4E3F-88BE-770E6C4F7D59}">
      <dsp:nvSpPr>
        <dsp:cNvPr id="0" name=""/>
        <dsp:cNvSpPr/>
      </dsp:nvSpPr>
      <dsp:spPr>
        <a:xfrm>
          <a:off x="0" y="344"/>
          <a:ext cx="5616677" cy="58408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fa-IR" sz="2800" b="1" kern="1200" smtClean="0">
              <a:effectLst>
                <a:outerShdw blurRad="38100" dist="38100" dir="2700000" algn="tl">
                  <a:srgbClr val="000000">
                    <a:alpha val="43137"/>
                  </a:srgbClr>
                </a:outerShdw>
              </a:effectLst>
              <a:cs typeface="B Nazanin" panose="00000400000000000000" pitchFamily="2" charset="-78"/>
            </a:rPr>
            <a:t>وزن گرفتن از روز پنجم تولد (ایده آل)</a:t>
          </a:r>
          <a:endParaRPr lang="en-US" sz="2800" kern="1200">
            <a:effectLst>
              <a:outerShdw blurRad="38100" dist="38100" dir="2700000" algn="tl">
                <a:srgbClr val="000000">
                  <a:alpha val="43137"/>
                </a:srgbClr>
              </a:outerShdw>
            </a:effectLst>
            <a:cs typeface="B Nazanin" panose="00000400000000000000" pitchFamily="2" charset="-78"/>
          </a:endParaRPr>
        </a:p>
      </dsp:txBody>
      <dsp:txXfrm>
        <a:off x="0" y="344"/>
        <a:ext cx="5616677" cy="58408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ABB750-4DC7-4592-9C1F-11AFC846C010}">
      <dsp:nvSpPr>
        <dsp:cNvPr id="0" name=""/>
        <dsp:cNvSpPr/>
      </dsp:nvSpPr>
      <dsp:spPr>
        <a:xfrm>
          <a:off x="0" y="1488"/>
          <a:ext cx="8458200" cy="1522511"/>
        </a:xfrm>
        <a:prstGeom prst="round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a-IR" sz="3600" b="1" kern="1200" dirty="0" smtClean="0">
              <a:effectLst>
                <a:outerShdw blurRad="38100" dist="38100" dir="2700000" algn="tl">
                  <a:srgbClr val="000000">
                    <a:alpha val="43137"/>
                  </a:srgbClr>
                </a:outerShdw>
              </a:effectLst>
              <a:cs typeface="B Nazanin" panose="00000400000000000000" pitchFamily="2" charset="-78"/>
            </a:rPr>
            <a:t>موارد لزوم مدیریت و مشاوره شیردهی و ارزیابی شیرمادر (عدم لزوم تجویز مکمل ) </a:t>
          </a:r>
          <a:endParaRPr lang="en-US" sz="3600" b="1" kern="1200" dirty="0">
            <a:effectLst>
              <a:outerShdw blurRad="38100" dist="38100" dir="2700000" algn="tl">
                <a:srgbClr val="000000">
                  <a:alpha val="43137"/>
                </a:srgbClr>
              </a:outerShdw>
            </a:effectLst>
            <a:cs typeface="B Nazanin" panose="00000400000000000000" pitchFamily="2" charset="-78"/>
          </a:endParaRPr>
        </a:p>
      </dsp:txBody>
      <dsp:txXfrm>
        <a:off x="0" y="1488"/>
        <a:ext cx="8458200" cy="152251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ABB750-4DC7-4592-9C1F-11AFC846C010}">
      <dsp:nvSpPr>
        <dsp:cNvPr id="0" name=""/>
        <dsp:cNvSpPr/>
      </dsp:nvSpPr>
      <dsp:spPr>
        <a:xfrm>
          <a:off x="0" y="1488"/>
          <a:ext cx="8458200" cy="1522511"/>
        </a:xfrm>
        <a:prstGeom prst="roundRect">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a-IR" sz="3600" b="1" kern="1200" dirty="0" smtClean="0">
              <a:effectLst>
                <a:outerShdw blurRad="38100" dist="38100" dir="2700000" algn="tl">
                  <a:srgbClr val="000000">
                    <a:alpha val="43137"/>
                  </a:srgbClr>
                </a:outerShdw>
              </a:effectLst>
              <a:cs typeface="B Nazanin" panose="00000400000000000000" pitchFamily="2" charset="-78"/>
            </a:rPr>
            <a:t>موارد لزوم مدیریت و مشاوره شیردهی و ارزیابی شیرمادر (عدم لزوم تجویز مکمل ) </a:t>
          </a:r>
          <a:endParaRPr lang="en-US" sz="3600" b="1" kern="1200" dirty="0">
            <a:effectLst>
              <a:outerShdw blurRad="38100" dist="38100" dir="2700000" algn="tl">
                <a:srgbClr val="000000">
                  <a:alpha val="43137"/>
                </a:srgbClr>
              </a:outerShdw>
            </a:effectLst>
            <a:cs typeface="B Nazanin" panose="00000400000000000000" pitchFamily="2" charset="-78"/>
          </a:endParaRPr>
        </a:p>
      </dsp:txBody>
      <dsp:txXfrm>
        <a:off x="0" y="1488"/>
        <a:ext cx="8458200" cy="1522511"/>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DEF7E8-E29D-4D53-A823-F8AEC061189C}">
      <dsp:nvSpPr>
        <dsp:cNvPr id="0" name=""/>
        <dsp:cNvSpPr/>
      </dsp:nvSpPr>
      <dsp:spPr>
        <a:xfrm>
          <a:off x="0" y="0"/>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قبل از شروع </a:t>
          </a:r>
          <a:r>
            <a:rPr lang="fa-IR" sz="4400" b="1" kern="1200" dirty="0" err="1" smtClean="0">
              <a:effectLst>
                <a:outerShdw blurRad="38100" dist="38100" dir="2700000" algn="tl">
                  <a:srgbClr val="000000">
                    <a:alpha val="43137"/>
                  </a:srgbClr>
                </a:outerShdw>
              </a:effectLst>
              <a:cs typeface="B Nazanin" panose="00000400000000000000" pitchFamily="2" charset="-78"/>
            </a:rPr>
            <a:t>شير</a:t>
          </a:r>
          <a:r>
            <a:rPr lang="fa-IR" sz="4400" b="1" kern="1200" dirty="0" smtClean="0">
              <a:effectLst>
                <a:outerShdw blurRad="38100" dist="38100" dir="2700000" algn="tl">
                  <a:srgbClr val="000000">
                    <a:alpha val="43137"/>
                  </a:srgbClr>
                </a:outerShdw>
              </a:effectLst>
              <a:cs typeface="B Nazanin" panose="00000400000000000000" pitchFamily="2" charset="-78"/>
            </a:rPr>
            <a:t> کمکی</a:t>
          </a:r>
          <a:endParaRPr lang="en-US" sz="4400" kern="1200" dirty="0">
            <a:effectLst>
              <a:outerShdw blurRad="38100" dist="38100" dir="2700000" algn="tl">
                <a:srgbClr val="000000">
                  <a:alpha val="43137"/>
                </a:srgbClr>
              </a:outerShdw>
            </a:effectLst>
            <a:cs typeface="B Nazanin" panose="00000400000000000000" pitchFamily="2" charset="-78"/>
          </a:endParaRPr>
        </a:p>
      </dsp:txBody>
      <dsp:txXfrm>
        <a:off x="0" y="0"/>
        <a:ext cx="8229600" cy="114276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E6318-EB69-44A3-8C72-198DB5017AA3}">
      <dsp:nvSpPr>
        <dsp:cNvPr id="0" name=""/>
        <dsp:cNvSpPr/>
      </dsp:nvSpPr>
      <dsp:spPr>
        <a:xfrm>
          <a:off x="0" y="119"/>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مخاطرات تجویز غیر ضروری مکمل </a:t>
          </a:r>
          <a:endParaRPr lang="en-US" sz="4400" b="1" kern="1200" dirty="0">
            <a:effectLst>
              <a:outerShdw blurRad="38100" dist="38100" dir="2700000" algn="tl">
                <a:srgbClr val="000000">
                  <a:alpha val="43137"/>
                </a:srgbClr>
              </a:outerShdw>
            </a:effectLst>
            <a:cs typeface="B Nazanin" panose="00000400000000000000" pitchFamily="2" charset="-78"/>
          </a:endParaRPr>
        </a:p>
      </dsp:txBody>
      <dsp:txXfrm>
        <a:off x="0" y="119"/>
        <a:ext cx="8229600" cy="114276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853820-FBBE-435E-9B1B-847FD9AC3BCF}">
      <dsp:nvSpPr>
        <dsp:cNvPr id="0" name=""/>
        <dsp:cNvSpPr/>
      </dsp:nvSpPr>
      <dsp:spPr>
        <a:xfrm>
          <a:off x="0" y="239"/>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تجویز </a:t>
          </a:r>
          <a:r>
            <a:rPr lang="fa-IR" sz="4400" b="1" kern="1200" dirty="0" err="1" smtClean="0">
              <a:effectLst>
                <a:outerShdw blurRad="38100" dist="38100" dir="2700000" algn="tl">
                  <a:srgbClr val="000000">
                    <a:alpha val="43137"/>
                  </a:srgbClr>
                </a:outerShdw>
              </a:effectLst>
              <a:cs typeface="B Nazanin" panose="00000400000000000000" pitchFamily="2" charset="-78"/>
            </a:rPr>
            <a:t>شیرکمکی</a:t>
          </a:r>
          <a:r>
            <a:rPr lang="fa-IR" sz="4400" b="1" kern="1200" dirty="0" smtClean="0">
              <a:effectLst>
                <a:outerShdw blurRad="38100" dist="38100" dir="2700000" algn="tl">
                  <a:srgbClr val="000000">
                    <a:alpha val="43137"/>
                  </a:srgbClr>
                </a:outerShdw>
              </a:effectLst>
              <a:cs typeface="B Nazanin" panose="00000400000000000000" pitchFamily="2" charset="-78"/>
            </a:rPr>
            <a:t> غیر از شیرمادر </a:t>
          </a:r>
          <a:endParaRPr lang="en-US" sz="4400" kern="1200" dirty="0">
            <a:effectLst>
              <a:outerShdw blurRad="38100" dist="38100" dir="2700000" algn="tl">
                <a:srgbClr val="000000">
                  <a:alpha val="43137"/>
                </a:srgbClr>
              </a:outerShdw>
            </a:effectLst>
            <a:cs typeface="B Nazanin" panose="00000400000000000000" pitchFamily="2" charset="-78"/>
          </a:endParaRPr>
        </a:p>
      </dsp:txBody>
      <dsp:txXfrm>
        <a:off x="0" y="239"/>
        <a:ext cx="8229600" cy="114276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6A0257-220F-4C1C-B0F1-6EFF08F588AC}">
      <dsp:nvSpPr>
        <dsp:cNvPr id="0" name=""/>
        <dsp:cNvSpPr/>
      </dsp:nvSpPr>
      <dsp:spPr>
        <a:xfrm>
          <a:off x="0" y="64305"/>
          <a:ext cx="8229600" cy="101438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fa-IR" sz="3400" b="1" kern="1200" dirty="0" smtClean="0">
              <a:effectLst>
                <a:outerShdw blurRad="38100" dist="38100" dir="2700000" algn="tl">
                  <a:srgbClr val="000000">
                    <a:alpha val="43137"/>
                  </a:srgbClr>
                </a:outerShdw>
              </a:effectLst>
              <a:cs typeface="B Nazanin" panose="00000400000000000000" pitchFamily="2" charset="-78"/>
            </a:rPr>
            <a:t>اندیکاسیون های تجویزمکمل برای شیرخوار ترم سالم </a:t>
          </a:r>
          <a:endParaRPr lang="en-US" sz="3400" kern="1200" dirty="0">
            <a:effectLst>
              <a:outerShdw blurRad="38100" dist="38100" dir="2700000" algn="tl">
                <a:srgbClr val="000000">
                  <a:alpha val="43137"/>
                </a:srgbClr>
              </a:outerShdw>
            </a:effectLst>
            <a:cs typeface="B Nazanin" panose="00000400000000000000" pitchFamily="2" charset="-78"/>
          </a:endParaRPr>
        </a:p>
      </dsp:txBody>
      <dsp:txXfrm>
        <a:off x="0" y="64305"/>
        <a:ext cx="8229600" cy="101438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B8471B-787E-4516-B71F-8BF7B62ABC45}">
      <dsp:nvSpPr>
        <dsp:cNvPr id="0" name=""/>
        <dsp:cNvSpPr/>
      </dsp:nvSpPr>
      <dsp:spPr>
        <a:xfrm>
          <a:off x="0" y="679"/>
          <a:ext cx="8229600" cy="114164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fa-IR" sz="4800" b="1" kern="1200" dirty="0" smtClean="0">
              <a:effectLst>
                <a:outerShdw blurRad="38100" dist="38100" dir="2700000" algn="tl">
                  <a:srgbClr val="000000">
                    <a:alpha val="43137"/>
                  </a:srgbClr>
                </a:outerShdw>
              </a:effectLst>
              <a:cs typeface="B Nazanin" panose="00000400000000000000" pitchFamily="2" charset="-78"/>
            </a:rPr>
            <a:t>انتخاب </a:t>
          </a:r>
          <a:r>
            <a:rPr lang="fa-IR" sz="4800" b="1" kern="1200" dirty="0" err="1" smtClean="0">
              <a:effectLst>
                <a:outerShdw blurRad="38100" dist="38100" dir="2700000" algn="tl">
                  <a:srgbClr val="000000">
                    <a:alpha val="43137"/>
                  </a:srgbClr>
                </a:outerShdw>
              </a:effectLst>
              <a:cs typeface="B Nazanin" panose="00000400000000000000" pitchFamily="2" charset="-78"/>
            </a:rPr>
            <a:t>شیرکمکی</a:t>
          </a:r>
          <a:endParaRPr lang="en-US" sz="4800" b="1" kern="1200" dirty="0">
            <a:effectLst>
              <a:outerShdw blurRad="38100" dist="38100" dir="2700000" algn="tl">
                <a:srgbClr val="000000">
                  <a:alpha val="43137"/>
                </a:srgbClr>
              </a:outerShdw>
            </a:effectLst>
            <a:cs typeface="B Nazanin" panose="00000400000000000000" pitchFamily="2" charset="-78"/>
          </a:endParaRPr>
        </a:p>
      </dsp:txBody>
      <dsp:txXfrm>
        <a:off x="0" y="679"/>
        <a:ext cx="8229600" cy="1141641"/>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3889BE-1BB9-4B34-8125-903E6A25256C}">
      <dsp:nvSpPr>
        <dsp:cNvPr id="0" name=""/>
        <dsp:cNvSpPr/>
      </dsp:nvSpPr>
      <dsp:spPr>
        <a:xfrm>
          <a:off x="0" y="183645"/>
          <a:ext cx="8229600" cy="7757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fa-IR" sz="2600" b="1" kern="1200" dirty="0" err="1" smtClean="0">
              <a:effectLst>
                <a:outerShdw blurRad="38100" dist="38100" dir="2700000" algn="tl">
                  <a:srgbClr val="000000">
                    <a:alpha val="43137"/>
                  </a:srgbClr>
                </a:outerShdw>
              </a:effectLst>
              <a:cs typeface="B Nazanin" panose="00000400000000000000" pitchFamily="2" charset="-78"/>
            </a:rPr>
            <a:t>مواردی</a:t>
          </a:r>
          <a:r>
            <a:rPr lang="fa-IR" sz="2600" b="1" kern="1200" dirty="0" smtClean="0">
              <a:effectLst>
                <a:outerShdw blurRad="38100" dist="38100" dir="2700000" algn="tl">
                  <a:srgbClr val="000000">
                    <a:alpha val="43137"/>
                  </a:srgbClr>
                </a:outerShdw>
              </a:effectLst>
              <a:cs typeface="B Nazanin" panose="00000400000000000000" pitchFamily="2" charset="-78"/>
            </a:rPr>
            <a:t> که با</a:t>
          </a:r>
          <a:r>
            <a:rPr lang="ar-SA" sz="2600" b="1" kern="1200" dirty="0" smtClean="0">
              <a:effectLst>
                <a:outerShdw blurRad="38100" dist="38100" dir="2700000" algn="tl">
                  <a:srgbClr val="000000">
                    <a:alpha val="43137"/>
                  </a:srgbClr>
                </a:outerShdw>
              </a:effectLst>
              <a:cs typeface="B Nazanin" panose="00000400000000000000" pitchFamily="2" charset="-78"/>
            </a:rPr>
            <a:t>ي</a:t>
          </a:r>
          <a:r>
            <a:rPr lang="fa-IR" sz="2600" b="1" kern="1200" dirty="0" smtClean="0">
              <a:effectLst>
                <a:outerShdw blurRad="38100" dist="38100" dir="2700000" algn="tl">
                  <a:srgbClr val="000000">
                    <a:alpha val="43137"/>
                  </a:srgbClr>
                </a:outerShdw>
              </a:effectLst>
              <a:cs typeface="B Nazanin" panose="00000400000000000000" pitchFamily="2" charset="-78"/>
            </a:rPr>
            <a:t>د قبل از </a:t>
          </a:r>
          <a:r>
            <a:rPr lang="fa-IR" sz="2600" b="1" kern="1200" dirty="0" err="1" smtClean="0">
              <a:effectLst>
                <a:outerShdw blurRad="38100" dist="38100" dir="2700000" algn="tl">
                  <a:srgbClr val="000000">
                    <a:alpha val="43137"/>
                  </a:srgbClr>
                </a:outerShdw>
              </a:effectLst>
              <a:cs typeface="B Nazanin" panose="00000400000000000000" pitchFamily="2" charset="-78"/>
            </a:rPr>
            <a:t>تجو</a:t>
          </a:r>
          <a:r>
            <a:rPr lang="ar-SA" sz="2600" b="1" kern="1200" dirty="0" smtClean="0">
              <a:effectLst>
                <a:outerShdw blurRad="38100" dist="38100" dir="2700000" algn="tl">
                  <a:srgbClr val="000000">
                    <a:alpha val="43137"/>
                  </a:srgbClr>
                </a:outerShdw>
              </a:effectLst>
              <a:cs typeface="B Nazanin" panose="00000400000000000000" pitchFamily="2" charset="-78"/>
            </a:rPr>
            <a:t>ي</a:t>
          </a:r>
          <a:r>
            <a:rPr lang="fa-IR" sz="2600" b="1" kern="1200" dirty="0" smtClean="0">
              <a:effectLst>
                <a:outerShdw blurRad="38100" dist="38100" dir="2700000" algn="tl">
                  <a:srgbClr val="000000">
                    <a:alpha val="43137"/>
                  </a:srgbClr>
                </a:outerShdw>
              </a:effectLst>
              <a:cs typeface="B Nazanin" panose="00000400000000000000" pitchFamily="2" charset="-78"/>
            </a:rPr>
            <a:t>ز ش</a:t>
          </a:r>
          <a:r>
            <a:rPr lang="ar-SA" sz="2600" b="1" kern="1200" dirty="0" smtClean="0">
              <a:effectLst>
                <a:outerShdw blurRad="38100" dist="38100" dir="2700000" algn="tl">
                  <a:srgbClr val="000000">
                    <a:alpha val="43137"/>
                  </a:srgbClr>
                </a:outerShdw>
              </a:effectLst>
              <a:cs typeface="B Nazanin" panose="00000400000000000000" pitchFamily="2" charset="-78"/>
            </a:rPr>
            <a:t>ي</a:t>
          </a:r>
          <a:r>
            <a:rPr lang="fa-IR" sz="2600" b="1" kern="1200" dirty="0" smtClean="0">
              <a:effectLst>
                <a:outerShdw blurRad="38100" dist="38100" dir="2700000" algn="tl">
                  <a:srgbClr val="000000">
                    <a:alpha val="43137"/>
                  </a:srgbClr>
                </a:outerShdw>
              </a:effectLst>
              <a:cs typeface="B Nazanin" panose="00000400000000000000" pitchFamily="2" charset="-78"/>
            </a:rPr>
            <a:t>ر کمکی در نظر گرفته </a:t>
          </a:r>
          <a:r>
            <a:rPr lang="fa-IR" sz="2600" b="1" kern="1200" dirty="0" err="1" smtClean="0">
              <a:effectLst>
                <a:outerShdw blurRad="38100" dist="38100" dir="2700000" algn="tl">
                  <a:srgbClr val="000000">
                    <a:alpha val="43137"/>
                  </a:srgbClr>
                </a:outerShdw>
              </a:effectLst>
              <a:cs typeface="B Nazanin" panose="00000400000000000000" pitchFamily="2" charset="-78"/>
            </a:rPr>
            <a:t>وکنترول</a:t>
          </a:r>
          <a:r>
            <a:rPr lang="fa-IR" sz="2600" b="1" kern="1200" dirty="0" smtClean="0">
              <a:effectLst>
                <a:outerShdw blurRad="38100" dist="38100" dir="2700000" algn="tl">
                  <a:srgbClr val="000000">
                    <a:alpha val="43137"/>
                  </a:srgbClr>
                </a:outerShdw>
              </a:effectLst>
              <a:cs typeface="B Nazanin" panose="00000400000000000000" pitchFamily="2" charset="-78"/>
            </a:rPr>
            <a:t> شوند </a:t>
          </a:r>
          <a:endParaRPr lang="en-US" sz="2600" kern="1200" dirty="0">
            <a:effectLst>
              <a:outerShdw blurRad="38100" dist="38100" dir="2700000" algn="tl">
                <a:srgbClr val="000000">
                  <a:alpha val="43137"/>
                </a:srgbClr>
              </a:outerShdw>
            </a:effectLst>
            <a:cs typeface="B Nazanin" panose="00000400000000000000" pitchFamily="2" charset="-78"/>
          </a:endParaRPr>
        </a:p>
      </dsp:txBody>
      <dsp:txXfrm>
        <a:off x="0" y="183645"/>
        <a:ext cx="8229600" cy="7757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97862C-D219-4A53-8FB7-A4FCE1105487}">
      <dsp:nvSpPr>
        <dsp:cNvPr id="0" name=""/>
        <dsp:cNvSpPr/>
      </dsp:nvSpPr>
      <dsp:spPr>
        <a:xfrm>
          <a:off x="0" y="119"/>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شیرمادر</a:t>
          </a:r>
          <a:r>
            <a:rPr lang="fa-IR" sz="4400" b="1" kern="1200" baseline="0" dirty="0" smtClean="0">
              <a:effectLst>
                <a:outerShdw blurRad="38100" dist="38100" dir="2700000" algn="tl">
                  <a:srgbClr val="000000">
                    <a:alpha val="43137"/>
                  </a:srgbClr>
                </a:outerShdw>
              </a:effectLst>
              <a:cs typeface="B Nazanin" panose="00000400000000000000" pitchFamily="2" charset="-78"/>
            </a:rPr>
            <a:t> بهترین تغذیه برای شیرخوار </a:t>
          </a:r>
          <a:endParaRPr lang="en-US" sz="4400" b="1" kern="1200" dirty="0">
            <a:effectLst>
              <a:outerShdw blurRad="38100" dist="38100" dir="2700000" algn="tl">
                <a:srgbClr val="000000">
                  <a:alpha val="43137"/>
                </a:srgbClr>
              </a:outerShdw>
            </a:effectLst>
            <a:cs typeface="B Nazanin" panose="00000400000000000000" pitchFamily="2" charset="-78"/>
          </a:endParaRPr>
        </a:p>
      </dsp:txBody>
      <dsp:txXfrm>
        <a:off x="0" y="119"/>
        <a:ext cx="8229600" cy="114276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3889BE-1BB9-4B34-8125-903E6A25256C}">
      <dsp:nvSpPr>
        <dsp:cNvPr id="0" name=""/>
        <dsp:cNvSpPr/>
      </dsp:nvSpPr>
      <dsp:spPr>
        <a:xfrm>
          <a:off x="0" y="183645"/>
          <a:ext cx="8229600" cy="7757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fa-IR" sz="2600" b="1" kern="1200" dirty="0" err="1" smtClean="0">
              <a:effectLst>
                <a:outerShdw blurRad="38100" dist="38100" dir="2700000" algn="tl">
                  <a:srgbClr val="000000">
                    <a:alpha val="43137"/>
                  </a:srgbClr>
                </a:outerShdw>
              </a:effectLst>
              <a:cs typeface="B Nazanin" panose="00000400000000000000" pitchFamily="2" charset="-78"/>
            </a:rPr>
            <a:t>مواردی</a:t>
          </a:r>
          <a:r>
            <a:rPr lang="fa-IR" sz="2600" b="1" kern="1200" dirty="0" smtClean="0">
              <a:effectLst>
                <a:outerShdw blurRad="38100" dist="38100" dir="2700000" algn="tl">
                  <a:srgbClr val="000000">
                    <a:alpha val="43137"/>
                  </a:srgbClr>
                </a:outerShdw>
              </a:effectLst>
              <a:cs typeface="B Nazanin" panose="00000400000000000000" pitchFamily="2" charset="-78"/>
            </a:rPr>
            <a:t> که با</a:t>
          </a:r>
          <a:r>
            <a:rPr lang="ar-SA" sz="2600" b="1" kern="1200" dirty="0" smtClean="0">
              <a:effectLst>
                <a:outerShdw blurRad="38100" dist="38100" dir="2700000" algn="tl">
                  <a:srgbClr val="000000">
                    <a:alpha val="43137"/>
                  </a:srgbClr>
                </a:outerShdw>
              </a:effectLst>
              <a:cs typeface="B Nazanin" panose="00000400000000000000" pitchFamily="2" charset="-78"/>
            </a:rPr>
            <a:t>ي</a:t>
          </a:r>
          <a:r>
            <a:rPr lang="fa-IR" sz="2600" b="1" kern="1200" dirty="0" smtClean="0">
              <a:effectLst>
                <a:outerShdw blurRad="38100" dist="38100" dir="2700000" algn="tl">
                  <a:srgbClr val="000000">
                    <a:alpha val="43137"/>
                  </a:srgbClr>
                </a:outerShdw>
              </a:effectLst>
              <a:cs typeface="B Nazanin" panose="00000400000000000000" pitchFamily="2" charset="-78"/>
            </a:rPr>
            <a:t>د قبل از </a:t>
          </a:r>
          <a:r>
            <a:rPr lang="fa-IR" sz="2600" b="1" kern="1200" dirty="0" err="1" smtClean="0">
              <a:effectLst>
                <a:outerShdw blurRad="38100" dist="38100" dir="2700000" algn="tl">
                  <a:srgbClr val="000000">
                    <a:alpha val="43137"/>
                  </a:srgbClr>
                </a:outerShdw>
              </a:effectLst>
              <a:cs typeface="B Nazanin" panose="00000400000000000000" pitchFamily="2" charset="-78"/>
            </a:rPr>
            <a:t>تجو</a:t>
          </a:r>
          <a:r>
            <a:rPr lang="ar-SA" sz="2600" b="1" kern="1200" dirty="0" smtClean="0">
              <a:effectLst>
                <a:outerShdw blurRad="38100" dist="38100" dir="2700000" algn="tl">
                  <a:srgbClr val="000000">
                    <a:alpha val="43137"/>
                  </a:srgbClr>
                </a:outerShdw>
              </a:effectLst>
              <a:cs typeface="B Nazanin" panose="00000400000000000000" pitchFamily="2" charset="-78"/>
            </a:rPr>
            <a:t>ي</a:t>
          </a:r>
          <a:r>
            <a:rPr lang="fa-IR" sz="2600" b="1" kern="1200" dirty="0" smtClean="0">
              <a:effectLst>
                <a:outerShdw blurRad="38100" dist="38100" dir="2700000" algn="tl">
                  <a:srgbClr val="000000">
                    <a:alpha val="43137"/>
                  </a:srgbClr>
                </a:outerShdw>
              </a:effectLst>
              <a:cs typeface="B Nazanin" panose="00000400000000000000" pitchFamily="2" charset="-78"/>
            </a:rPr>
            <a:t>ز ش</a:t>
          </a:r>
          <a:r>
            <a:rPr lang="ar-SA" sz="2600" b="1" kern="1200" dirty="0" smtClean="0">
              <a:effectLst>
                <a:outerShdw blurRad="38100" dist="38100" dir="2700000" algn="tl">
                  <a:srgbClr val="000000">
                    <a:alpha val="43137"/>
                  </a:srgbClr>
                </a:outerShdw>
              </a:effectLst>
              <a:cs typeface="B Nazanin" panose="00000400000000000000" pitchFamily="2" charset="-78"/>
            </a:rPr>
            <a:t>ي</a:t>
          </a:r>
          <a:r>
            <a:rPr lang="fa-IR" sz="2600" b="1" kern="1200" dirty="0" smtClean="0">
              <a:effectLst>
                <a:outerShdw blurRad="38100" dist="38100" dir="2700000" algn="tl">
                  <a:srgbClr val="000000">
                    <a:alpha val="43137"/>
                  </a:srgbClr>
                </a:outerShdw>
              </a:effectLst>
              <a:cs typeface="B Nazanin" panose="00000400000000000000" pitchFamily="2" charset="-78"/>
            </a:rPr>
            <a:t>ر کمکی در نظر گرفته </a:t>
          </a:r>
          <a:r>
            <a:rPr lang="fa-IR" sz="2600" b="1" kern="1200" dirty="0" err="1" smtClean="0">
              <a:effectLst>
                <a:outerShdw blurRad="38100" dist="38100" dir="2700000" algn="tl">
                  <a:srgbClr val="000000">
                    <a:alpha val="43137"/>
                  </a:srgbClr>
                </a:outerShdw>
              </a:effectLst>
              <a:cs typeface="B Nazanin" panose="00000400000000000000" pitchFamily="2" charset="-78"/>
            </a:rPr>
            <a:t>وکنترول</a:t>
          </a:r>
          <a:r>
            <a:rPr lang="fa-IR" sz="2600" b="1" kern="1200" dirty="0" smtClean="0">
              <a:effectLst>
                <a:outerShdw blurRad="38100" dist="38100" dir="2700000" algn="tl">
                  <a:srgbClr val="000000">
                    <a:alpha val="43137"/>
                  </a:srgbClr>
                </a:outerShdw>
              </a:effectLst>
              <a:cs typeface="B Nazanin" panose="00000400000000000000" pitchFamily="2" charset="-78"/>
            </a:rPr>
            <a:t> شوند </a:t>
          </a:r>
          <a:endParaRPr lang="en-US" sz="2600" kern="1200" dirty="0">
            <a:effectLst>
              <a:outerShdw blurRad="38100" dist="38100" dir="2700000" algn="tl">
                <a:srgbClr val="000000">
                  <a:alpha val="43137"/>
                </a:srgbClr>
              </a:outerShdw>
            </a:effectLst>
            <a:cs typeface="B Nazanin" panose="00000400000000000000" pitchFamily="2" charset="-78"/>
          </a:endParaRPr>
        </a:p>
      </dsp:txBody>
      <dsp:txXfrm>
        <a:off x="0" y="183645"/>
        <a:ext cx="8229600" cy="77571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8C56AF-D303-4902-8EB6-3B8CBA0DE719}">
      <dsp:nvSpPr>
        <dsp:cNvPr id="0" name=""/>
        <dsp:cNvSpPr/>
      </dsp:nvSpPr>
      <dsp:spPr>
        <a:xfrm>
          <a:off x="0" y="679"/>
          <a:ext cx="8229600" cy="114164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fa-IR" sz="4800" b="1" kern="1200" dirty="0" smtClean="0">
              <a:effectLst>
                <a:outerShdw blurRad="38100" dist="38100" dir="2700000" algn="tl">
                  <a:srgbClr val="000000">
                    <a:alpha val="43137"/>
                  </a:srgbClr>
                </a:outerShdw>
              </a:effectLst>
              <a:cs typeface="B Nazanin" panose="00000400000000000000" pitchFamily="2" charset="-78"/>
            </a:rPr>
            <a:t>مداخله</a:t>
          </a:r>
          <a:endParaRPr lang="en-US" sz="4800" kern="1200" dirty="0">
            <a:effectLst>
              <a:outerShdw blurRad="38100" dist="38100" dir="2700000" algn="tl">
                <a:srgbClr val="000000">
                  <a:alpha val="43137"/>
                </a:srgbClr>
              </a:outerShdw>
            </a:effectLst>
            <a:cs typeface="B Nazanin" panose="00000400000000000000" pitchFamily="2" charset="-78"/>
          </a:endParaRPr>
        </a:p>
      </dsp:txBody>
      <dsp:txXfrm>
        <a:off x="0" y="679"/>
        <a:ext cx="8229600" cy="1141641"/>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7D9805-CA98-4B59-B5C3-492D8D34337F}">
      <dsp:nvSpPr>
        <dsp:cNvPr id="0" name=""/>
        <dsp:cNvSpPr/>
      </dsp:nvSpPr>
      <dsp:spPr>
        <a:xfrm>
          <a:off x="0" y="119"/>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مداخله</a:t>
          </a:r>
          <a:endParaRPr lang="en-US" sz="4400" b="1" kern="1200" dirty="0">
            <a:effectLst>
              <a:outerShdw blurRad="38100" dist="38100" dir="2700000" algn="tl">
                <a:srgbClr val="000000">
                  <a:alpha val="43137"/>
                </a:srgbClr>
              </a:outerShdw>
            </a:effectLst>
            <a:cs typeface="B Nazanin" panose="00000400000000000000" pitchFamily="2" charset="-78"/>
          </a:endParaRPr>
        </a:p>
      </dsp:txBody>
      <dsp:txXfrm>
        <a:off x="0" y="119"/>
        <a:ext cx="8229600" cy="114276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BA5AA5-E502-4F41-8B71-234284AC9D4C}">
      <dsp:nvSpPr>
        <dsp:cNvPr id="0" name=""/>
        <dsp:cNvSpPr/>
      </dsp:nvSpPr>
      <dsp:spPr>
        <a:xfrm>
          <a:off x="0" y="0"/>
          <a:ext cx="8229600" cy="167748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100000"/>
            </a:lnSpc>
            <a:spcBef>
              <a:spcPct val="0"/>
            </a:spcBef>
            <a:spcAft>
              <a:spcPct val="35000"/>
            </a:spcAft>
          </a:pPr>
          <a:r>
            <a:rPr lang="fa-IR" sz="3600" b="1" kern="1200" dirty="0" smtClean="0">
              <a:effectLst>
                <a:outerShdw blurRad="38100" dist="38100" dir="2700000" algn="tl">
                  <a:srgbClr val="000000">
                    <a:alpha val="43137"/>
                  </a:srgbClr>
                </a:outerShdw>
              </a:effectLst>
              <a:cs typeface="B Nazanin" panose="00000400000000000000" pitchFamily="2" charset="-78"/>
            </a:rPr>
            <a:t>در صورت عدم وزن گیری مورد انتظار</a:t>
          </a:r>
        </a:p>
        <a:p>
          <a:pPr lvl="0" algn="ctr" defTabSz="1600200" rtl="1">
            <a:lnSpc>
              <a:spcPct val="100000"/>
            </a:lnSpc>
            <a:spcBef>
              <a:spcPct val="0"/>
            </a:spcBef>
            <a:spcAft>
              <a:spcPct val="35000"/>
            </a:spcAft>
          </a:pPr>
          <a:r>
            <a:rPr lang="fa-IR" sz="3600" b="1" kern="1200" dirty="0" smtClean="0">
              <a:effectLst>
                <a:outerShdw blurRad="38100" dist="38100" dir="2700000" algn="tl">
                  <a:srgbClr val="000000">
                    <a:alpha val="43137"/>
                  </a:srgbClr>
                </a:outerShdw>
              </a:effectLst>
              <a:cs typeface="B Nazanin" panose="00000400000000000000" pitchFamily="2" charset="-78"/>
            </a:rPr>
            <a:t> به نکات زیر توجه شود</a:t>
          </a:r>
          <a:endParaRPr lang="en-US" sz="3600" kern="1200" dirty="0">
            <a:effectLst>
              <a:outerShdw blurRad="38100" dist="38100" dir="2700000" algn="tl">
                <a:srgbClr val="000000">
                  <a:alpha val="43137"/>
                </a:srgbClr>
              </a:outerShdw>
            </a:effectLst>
            <a:cs typeface="B Nazanin" panose="00000400000000000000" pitchFamily="2" charset="-78"/>
          </a:endParaRPr>
        </a:p>
      </dsp:txBody>
      <dsp:txXfrm>
        <a:off x="0" y="0"/>
        <a:ext cx="8229600" cy="1677481"/>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483383-46B1-4811-B95C-A0C4AF1F8273}">
      <dsp:nvSpPr>
        <dsp:cNvPr id="0" name=""/>
        <dsp:cNvSpPr/>
      </dsp:nvSpPr>
      <dsp:spPr>
        <a:xfrm>
          <a:off x="0" y="439"/>
          <a:ext cx="8229600" cy="114212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fa-IR" sz="4000" b="1" kern="1200" dirty="0" smtClean="0">
              <a:effectLst>
                <a:outerShdw blurRad="38100" dist="38100" dir="2700000" algn="tl">
                  <a:srgbClr val="000000">
                    <a:alpha val="43137"/>
                  </a:srgbClr>
                </a:outerShdw>
              </a:effectLst>
              <a:cs typeface="B Nazanin" panose="00000400000000000000" pitchFamily="2" charset="-78"/>
            </a:rPr>
            <a:t>در صورت عدم افزایش شیرمادر طی یک هفته </a:t>
          </a:r>
          <a:endParaRPr lang="en-US" sz="4000" b="1" kern="1200" dirty="0">
            <a:effectLst>
              <a:outerShdw blurRad="38100" dist="38100" dir="2700000" algn="tl">
                <a:srgbClr val="000000">
                  <a:alpha val="43137"/>
                </a:srgbClr>
              </a:outerShdw>
            </a:effectLst>
            <a:cs typeface="B Nazanin" panose="00000400000000000000" pitchFamily="2" charset="-78"/>
          </a:endParaRPr>
        </a:p>
      </dsp:txBody>
      <dsp:txXfrm>
        <a:off x="0" y="439"/>
        <a:ext cx="8229600" cy="1142121"/>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F41E1A-B0DD-49D2-81A7-1B306EA4AEBD}">
      <dsp:nvSpPr>
        <dsp:cNvPr id="0" name=""/>
        <dsp:cNvSpPr/>
      </dsp:nvSpPr>
      <dsp:spPr>
        <a:xfrm>
          <a:off x="0" y="336"/>
          <a:ext cx="8229600" cy="95976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ارائه مکمل </a:t>
          </a:r>
          <a:endParaRPr lang="en-US" sz="4400" b="1" kern="1200" dirty="0">
            <a:effectLst>
              <a:outerShdw blurRad="38100" dist="38100" dir="2700000" algn="tl">
                <a:srgbClr val="000000">
                  <a:alpha val="43137"/>
                </a:srgbClr>
              </a:outerShdw>
            </a:effectLst>
            <a:cs typeface="B Nazanin" panose="00000400000000000000" pitchFamily="2" charset="-78"/>
          </a:endParaRPr>
        </a:p>
      </dsp:txBody>
      <dsp:txXfrm>
        <a:off x="0" y="336"/>
        <a:ext cx="8229600" cy="959765"/>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BD1311-AC32-4AB7-81F1-A43FC00DB03A}">
      <dsp:nvSpPr>
        <dsp:cNvPr id="0" name=""/>
        <dsp:cNvSpPr/>
      </dsp:nvSpPr>
      <dsp:spPr>
        <a:xfrm>
          <a:off x="0" y="91"/>
          <a:ext cx="8229600" cy="103654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ارائه مکمل </a:t>
          </a:r>
          <a:endParaRPr lang="en-US" sz="4400" kern="1200" dirty="0">
            <a:effectLst>
              <a:outerShdw blurRad="38100" dist="38100" dir="2700000" algn="tl">
                <a:srgbClr val="000000">
                  <a:alpha val="43137"/>
                </a:srgbClr>
              </a:outerShdw>
            </a:effectLst>
            <a:cs typeface="B Nazanin" panose="00000400000000000000" pitchFamily="2" charset="-78"/>
          </a:endParaRPr>
        </a:p>
      </dsp:txBody>
      <dsp:txXfrm>
        <a:off x="0" y="91"/>
        <a:ext cx="8229600" cy="1036546"/>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4EE34E-31AB-4ED0-9A71-050F3B7F8239}">
      <dsp:nvSpPr>
        <dsp:cNvPr id="0" name=""/>
        <dsp:cNvSpPr/>
      </dsp:nvSpPr>
      <dsp:spPr>
        <a:xfrm>
          <a:off x="0" y="119"/>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کاهش مقدار مکمل </a:t>
          </a:r>
          <a:endParaRPr lang="en-US" sz="4400" kern="1200" dirty="0">
            <a:effectLst>
              <a:outerShdw blurRad="38100" dist="38100" dir="2700000" algn="tl">
                <a:srgbClr val="000000">
                  <a:alpha val="43137"/>
                </a:srgbClr>
              </a:outerShdw>
            </a:effectLst>
            <a:cs typeface="B Nazanin" panose="00000400000000000000" pitchFamily="2" charset="-78"/>
          </a:endParaRPr>
        </a:p>
      </dsp:txBody>
      <dsp:txXfrm>
        <a:off x="0" y="119"/>
        <a:ext cx="8229600" cy="11427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968AD7-32F6-4B4F-993E-D3E572431A25}">
      <dsp:nvSpPr>
        <dsp:cNvPr id="0" name=""/>
        <dsp:cNvSpPr/>
      </dsp:nvSpPr>
      <dsp:spPr>
        <a:xfrm>
          <a:off x="0" y="425"/>
          <a:ext cx="8229600" cy="10199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تعریف ها ( شایع ترین ها )</a:t>
          </a:r>
          <a:endParaRPr lang="en-US" sz="4400" kern="1200" dirty="0">
            <a:effectLst>
              <a:outerShdw blurRad="38100" dist="38100" dir="2700000" algn="tl">
                <a:srgbClr val="000000">
                  <a:alpha val="43137"/>
                </a:srgbClr>
              </a:outerShdw>
            </a:effectLst>
            <a:cs typeface="B Nazanin" panose="00000400000000000000" pitchFamily="2" charset="-78"/>
          </a:endParaRPr>
        </a:p>
      </dsp:txBody>
      <dsp:txXfrm>
        <a:off x="0" y="425"/>
        <a:ext cx="8229600" cy="10199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FC9337-5074-44E0-995F-FFFB0DEEA042}">
      <dsp:nvSpPr>
        <dsp:cNvPr id="0" name=""/>
        <dsp:cNvSpPr/>
      </dsp:nvSpPr>
      <dsp:spPr>
        <a:xfrm>
          <a:off x="0" y="18721"/>
          <a:ext cx="8229600" cy="100204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400" b="1" kern="1200" dirty="0" smtClean="0">
              <a:effectLst>
                <a:outerShdw blurRad="38100" dist="38100" dir="2700000" algn="tl">
                  <a:srgbClr val="000000">
                    <a:alpha val="43137"/>
                  </a:srgbClr>
                </a:outerShdw>
              </a:effectLst>
              <a:cs typeface="B Nazanin" panose="00000400000000000000" pitchFamily="2" charset="-78"/>
            </a:rPr>
            <a:t>مکمل یاری</a:t>
          </a:r>
          <a:endParaRPr lang="en-US" sz="4400" b="1" kern="1200" dirty="0" smtClean="0">
            <a:effectLst>
              <a:outerShdw blurRad="38100" dist="38100" dir="2700000" algn="tl">
                <a:srgbClr val="000000">
                  <a:alpha val="43137"/>
                </a:srgbClr>
              </a:outerShdw>
            </a:effectLst>
            <a:cs typeface="B Nazanin" panose="00000400000000000000" pitchFamily="2" charset="-78"/>
          </a:endParaRPr>
        </a:p>
      </dsp:txBody>
      <dsp:txXfrm>
        <a:off x="0" y="18721"/>
        <a:ext cx="8229600" cy="100204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1BB8E7-05E4-460F-BA2B-8A8F4E932074}">
      <dsp:nvSpPr>
        <dsp:cNvPr id="0" name=""/>
        <dsp:cNvSpPr/>
      </dsp:nvSpPr>
      <dsp:spPr>
        <a:xfrm>
          <a:off x="0" y="119"/>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i="0" kern="1200" dirty="0" err="1" smtClean="0">
              <a:effectLst>
                <a:outerShdw blurRad="38100" dist="38100" dir="2700000" algn="tl">
                  <a:srgbClr val="000000">
                    <a:alpha val="43137"/>
                  </a:srgbClr>
                </a:outerShdw>
              </a:effectLst>
              <a:cs typeface="B Nazanin" panose="00000400000000000000" pitchFamily="2" charset="-78"/>
            </a:rPr>
            <a:t>تغذيه</a:t>
          </a:r>
          <a:r>
            <a:rPr lang="fa-IR" sz="4400" b="1" i="0" kern="1200" dirty="0" smtClean="0">
              <a:effectLst>
                <a:outerShdw blurRad="38100" dist="38100" dir="2700000" algn="tl">
                  <a:srgbClr val="000000">
                    <a:alpha val="43137"/>
                  </a:srgbClr>
                </a:outerShdw>
              </a:effectLst>
              <a:cs typeface="B Nazanin" panose="00000400000000000000" pitchFamily="2" charset="-78"/>
            </a:rPr>
            <a:t> با </a:t>
          </a:r>
          <a:r>
            <a:rPr lang="fa-IR" sz="4400" b="1" i="0" kern="1200" dirty="0" err="1" smtClean="0">
              <a:effectLst>
                <a:outerShdw blurRad="38100" dist="38100" dir="2700000" algn="tl">
                  <a:srgbClr val="000000">
                    <a:alpha val="43137"/>
                  </a:srgbClr>
                </a:outerShdw>
              </a:effectLst>
              <a:cs typeface="B Nazanin" panose="00000400000000000000" pitchFamily="2" charset="-78"/>
            </a:rPr>
            <a:t>شيرکمکی</a:t>
          </a:r>
          <a:r>
            <a:rPr lang="fa-IR" sz="4400" b="1" i="0" kern="1200" dirty="0" smtClean="0">
              <a:effectLst>
                <a:outerShdw blurRad="38100" dist="38100" dir="2700000" algn="tl">
                  <a:srgbClr val="000000">
                    <a:alpha val="43137"/>
                  </a:srgbClr>
                </a:outerShdw>
              </a:effectLst>
              <a:cs typeface="B Nazanin" panose="00000400000000000000" pitchFamily="2" charset="-78"/>
            </a:rPr>
            <a:t> بجز شیرمادر</a:t>
          </a:r>
          <a:endParaRPr lang="en-US" sz="4400" i="0" kern="1200" dirty="0">
            <a:effectLst>
              <a:outerShdw blurRad="38100" dist="38100" dir="2700000" algn="tl">
                <a:srgbClr val="000000">
                  <a:alpha val="43137"/>
                </a:srgbClr>
              </a:outerShdw>
            </a:effectLst>
            <a:cs typeface="B Nazanin" panose="00000400000000000000" pitchFamily="2" charset="-78"/>
          </a:endParaRPr>
        </a:p>
      </dsp:txBody>
      <dsp:txXfrm>
        <a:off x="0" y="119"/>
        <a:ext cx="8229600" cy="11427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796725-6734-4236-847D-5605A756159D}">
      <dsp:nvSpPr>
        <dsp:cNvPr id="0" name=""/>
        <dsp:cNvSpPr/>
      </dsp:nvSpPr>
      <dsp:spPr>
        <a:xfrm>
          <a:off x="0" y="539"/>
          <a:ext cx="8229600" cy="11419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fa-IR" sz="3200" b="1" kern="1200" dirty="0" smtClean="0">
              <a:effectLst>
                <a:outerShdw blurRad="38100" dist="38100" dir="2700000" algn="tl">
                  <a:srgbClr val="000000">
                    <a:alpha val="43137"/>
                  </a:srgbClr>
                </a:outerShdw>
              </a:effectLst>
              <a:cs typeface="B Nazanin" panose="00000400000000000000" pitchFamily="2" charset="-78"/>
            </a:rPr>
            <a:t>دلایل بی مورد در استفاده از </a:t>
          </a:r>
          <a:r>
            <a:rPr lang="fa-IR" sz="3200" b="1" kern="1200" dirty="0" err="1" smtClean="0">
              <a:effectLst>
                <a:outerShdw blurRad="38100" dist="38100" dir="2700000" algn="tl">
                  <a:srgbClr val="000000">
                    <a:alpha val="43137"/>
                  </a:srgbClr>
                </a:outerShdw>
              </a:effectLst>
              <a:cs typeface="B Nazanin" panose="00000400000000000000" pitchFamily="2" charset="-78"/>
            </a:rPr>
            <a:t>شیرمصنوعی</a:t>
          </a:r>
          <a:r>
            <a:rPr lang="fa-IR" sz="3200" b="1" kern="1200" dirty="0" smtClean="0">
              <a:effectLst>
                <a:outerShdw blurRad="38100" dist="38100" dir="2700000" algn="tl">
                  <a:srgbClr val="000000">
                    <a:alpha val="43137"/>
                  </a:srgbClr>
                </a:outerShdw>
              </a:effectLst>
              <a:cs typeface="B Nazanin" panose="00000400000000000000" pitchFamily="2" charset="-78"/>
            </a:rPr>
            <a:t>  و مخاطرات آن  </a:t>
          </a:r>
          <a:endParaRPr lang="en-US" sz="3200" b="1" kern="1200" dirty="0">
            <a:effectLst>
              <a:outerShdw blurRad="38100" dist="38100" dir="2700000" algn="tl">
                <a:srgbClr val="000000">
                  <a:alpha val="43137"/>
                </a:srgbClr>
              </a:outerShdw>
            </a:effectLst>
            <a:cs typeface="B Nazanin" panose="00000400000000000000" pitchFamily="2" charset="-78"/>
          </a:endParaRPr>
        </a:p>
      </dsp:txBody>
      <dsp:txXfrm>
        <a:off x="0" y="539"/>
        <a:ext cx="8229600" cy="11419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796725-6734-4236-847D-5605A756159D}">
      <dsp:nvSpPr>
        <dsp:cNvPr id="0" name=""/>
        <dsp:cNvSpPr/>
      </dsp:nvSpPr>
      <dsp:spPr>
        <a:xfrm>
          <a:off x="0" y="539"/>
          <a:ext cx="8229600" cy="11419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fa-IR" sz="3200" b="1" kern="1200" dirty="0" smtClean="0">
              <a:effectLst>
                <a:outerShdw blurRad="38100" dist="38100" dir="2700000" algn="tl">
                  <a:srgbClr val="000000">
                    <a:alpha val="43137"/>
                  </a:srgbClr>
                </a:outerShdw>
              </a:effectLst>
              <a:cs typeface="B Nazanin" panose="00000400000000000000" pitchFamily="2" charset="-78"/>
            </a:rPr>
            <a:t>دلایل بی مورد در استفاده از </a:t>
          </a:r>
          <a:r>
            <a:rPr lang="fa-IR" sz="3200" b="1" kern="1200" dirty="0" err="1" smtClean="0">
              <a:effectLst>
                <a:outerShdw blurRad="38100" dist="38100" dir="2700000" algn="tl">
                  <a:srgbClr val="000000">
                    <a:alpha val="43137"/>
                  </a:srgbClr>
                </a:outerShdw>
              </a:effectLst>
              <a:cs typeface="B Nazanin" panose="00000400000000000000" pitchFamily="2" charset="-78"/>
            </a:rPr>
            <a:t>شیرمصنوعی</a:t>
          </a:r>
          <a:r>
            <a:rPr lang="fa-IR" sz="3200" b="1" kern="1200" dirty="0" smtClean="0">
              <a:effectLst>
                <a:outerShdw blurRad="38100" dist="38100" dir="2700000" algn="tl">
                  <a:srgbClr val="000000">
                    <a:alpha val="43137"/>
                  </a:srgbClr>
                </a:outerShdw>
              </a:effectLst>
              <a:cs typeface="B Nazanin" panose="00000400000000000000" pitchFamily="2" charset="-78"/>
            </a:rPr>
            <a:t> و مخاطرات آن  </a:t>
          </a:r>
          <a:endParaRPr lang="en-US" sz="3200" b="1" kern="1200" dirty="0">
            <a:effectLst>
              <a:outerShdw blurRad="38100" dist="38100" dir="2700000" algn="tl">
                <a:srgbClr val="000000">
                  <a:alpha val="43137"/>
                </a:srgbClr>
              </a:outerShdw>
            </a:effectLst>
            <a:cs typeface="B Nazanin" panose="00000400000000000000" pitchFamily="2" charset="-78"/>
          </a:endParaRPr>
        </a:p>
      </dsp:txBody>
      <dsp:txXfrm>
        <a:off x="0" y="539"/>
        <a:ext cx="8229600" cy="11419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796725-6734-4236-847D-5605A756159D}">
      <dsp:nvSpPr>
        <dsp:cNvPr id="0" name=""/>
        <dsp:cNvSpPr/>
      </dsp:nvSpPr>
      <dsp:spPr>
        <a:xfrm>
          <a:off x="0" y="1079"/>
          <a:ext cx="8229600" cy="11419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a-IR" sz="3600" b="1" kern="1200" dirty="0" smtClean="0">
              <a:effectLst>
                <a:outerShdw blurRad="38100" dist="38100" dir="2700000" algn="tl">
                  <a:srgbClr val="000000">
                    <a:alpha val="43137"/>
                  </a:srgbClr>
                </a:outerShdw>
              </a:effectLst>
              <a:cs typeface="B Nazanin" panose="00000400000000000000" pitchFamily="2" charset="-78"/>
            </a:rPr>
            <a:t>مخاطرات استفاده از مکمل </a:t>
          </a:r>
          <a:r>
            <a:rPr lang="fa-IR" sz="3600" b="1" kern="1200" dirty="0" err="1" smtClean="0">
              <a:effectLst>
                <a:outerShdw blurRad="38100" dist="38100" dir="2700000" algn="tl">
                  <a:srgbClr val="000000">
                    <a:alpha val="43137"/>
                  </a:srgbClr>
                </a:outerShdw>
              </a:effectLst>
              <a:cs typeface="B Nazanin" panose="00000400000000000000" pitchFamily="2" charset="-78"/>
            </a:rPr>
            <a:t>شیرمصنوعی</a:t>
          </a:r>
          <a:r>
            <a:rPr lang="fa-IR" sz="3600" b="1" kern="1200" dirty="0" smtClean="0">
              <a:effectLst>
                <a:outerShdw blurRad="38100" dist="38100" dir="2700000" algn="tl">
                  <a:srgbClr val="000000">
                    <a:alpha val="43137"/>
                  </a:srgbClr>
                </a:outerShdw>
              </a:effectLst>
              <a:cs typeface="B Nazanin" panose="00000400000000000000" pitchFamily="2" charset="-78"/>
            </a:rPr>
            <a:t>  </a:t>
          </a:r>
          <a:endParaRPr lang="en-US" sz="3600" b="1" kern="1200" dirty="0">
            <a:effectLst>
              <a:outerShdw blurRad="38100" dist="38100" dir="2700000" algn="tl">
                <a:srgbClr val="000000">
                  <a:alpha val="43137"/>
                </a:srgbClr>
              </a:outerShdw>
            </a:effectLst>
            <a:cs typeface="B Nazanin" panose="00000400000000000000" pitchFamily="2" charset="-78"/>
          </a:endParaRPr>
        </a:p>
      </dsp:txBody>
      <dsp:txXfrm>
        <a:off x="0" y="1079"/>
        <a:ext cx="8229600" cy="11419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A379C1-480A-4C01-A9B4-7DA3028C8925}">
      <dsp:nvSpPr>
        <dsp:cNvPr id="0" name=""/>
        <dsp:cNvSpPr/>
      </dsp:nvSpPr>
      <dsp:spPr>
        <a:xfrm>
          <a:off x="0" y="239"/>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solidFill>
                <a:schemeClr val="bg1"/>
              </a:solidFill>
              <a:effectLst>
                <a:outerShdw blurRad="38100" dist="38100" dir="2700000" algn="tl">
                  <a:srgbClr val="000000">
                    <a:alpha val="43137"/>
                  </a:srgbClr>
                </a:outerShdw>
              </a:effectLst>
              <a:cs typeface="B Nazanin" panose="00000400000000000000" pitchFamily="2" charset="-78"/>
            </a:rPr>
            <a:t>کاهش وزن طبیعی ( دیورزفیزیولوژیک )</a:t>
          </a:r>
          <a:endParaRPr lang="en-US" sz="4400" b="1" kern="1200" dirty="0">
            <a:solidFill>
              <a:schemeClr val="bg1"/>
            </a:solidFill>
            <a:effectLst>
              <a:outerShdw blurRad="38100" dist="38100" dir="2700000" algn="tl">
                <a:srgbClr val="000000">
                  <a:alpha val="43137"/>
                </a:srgbClr>
              </a:outerShdw>
            </a:effectLst>
            <a:cs typeface="B Nazanin" panose="00000400000000000000" pitchFamily="2" charset="-78"/>
          </a:endParaRPr>
        </a:p>
      </dsp:txBody>
      <dsp:txXfrm>
        <a:off x="0" y="239"/>
        <a:ext cx="8229600" cy="11427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45EDEF8-FD7A-42AD-A4CF-BD1E0DF1B522}" type="datetimeFigureOut">
              <a:rPr lang="fa-IR" smtClean="0"/>
              <a:pPr/>
              <a:t>1438/11/30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79EB030-F4D1-4E84-B571-B3FE11FB1417}" type="slidenum">
              <a:rPr lang="fa-IR" smtClean="0"/>
              <a:pPr/>
              <a:t>‹#›</a:t>
            </a:fld>
            <a:endParaRPr lang="fa-IR"/>
          </a:p>
        </p:txBody>
      </p:sp>
    </p:spTree>
    <p:extLst>
      <p:ext uri="{BB962C8B-B14F-4D97-AF65-F5344CB8AC3E}">
        <p14:creationId xmlns="" xmlns:p14="http://schemas.microsoft.com/office/powerpoint/2010/main" val="13023894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48E416-0867-456D-A132-87D1FBAB503D}" type="slidenum">
              <a:rPr lang="fa-IR" smtClean="0">
                <a:solidFill>
                  <a:prstClr val="black"/>
                </a:solidFill>
              </a:rPr>
              <a:pPr>
                <a:defRPr/>
              </a:pPr>
              <a:t>2</a:t>
            </a:fld>
            <a:endParaRPr lang="fa-IR">
              <a:solidFill>
                <a:prstClr val="black"/>
              </a:solidFill>
            </a:endParaRPr>
          </a:p>
        </p:txBody>
      </p:sp>
    </p:spTree>
    <p:extLst>
      <p:ext uri="{BB962C8B-B14F-4D97-AF65-F5344CB8AC3E}">
        <p14:creationId xmlns="" xmlns:p14="http://schemas.microsoft.com/office/powerpoint/2010/main" val="115620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13</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بر حسب م</a:t>
            </a:r>
            <a:r>
              <a:rPr lang="ar-SA" sz="1200" kern="1200" dirty="0" smtClean="0">
                <a:solidFill>
                  <a:schemeClr val="tx1"/>
                </a:solidFill>
                <a:latin typeface="+mn-lt"/>
                <a:ea typeface="+mn-ea"/>
                <a:cs typeface="+mn-cs"/>
              </a:rPr>
              <a:t>ي</a:t>
            </a:r>
            <a:r>
              <a:rPr lang="fa-IR" sz="1200" kern="1200" dirty="0" smtClean="0">
                <a:solidFill>
                  <a:schemeClr val="tx1"/>
                </a:solidFill>
                <a:latin typeface="+mn-lt"/>
                <a:ea typeface="+mn-ea"/>
                <a:cs typeface="+mn-cs"/>
              </a:rPr>
              <a:t>ل خود به دفعات و مدت کافی ش</a:t>
            </a:r>
            <a:r>
              <a:rPr lang="ar-SA" sz="1200" kern="1200" dirty="0" smtClean="0">
                <a:solidFill>
                  <a:schemeClr val="tx1"/>
                </a:solidFill>
                <a:latin typeface="+mn-lt"/>
                <a:ea typeface="+mn-ea"/>
                <a:cs typeface="+mn-cs"/>
              </a:rPr>
              <a:t>ي</a:t>
            </a:r>
            <a:r>
              <a:rPr lang="fa-IR" sz="1200" kern="1200" dirty="0" smtClean="0">
                <a:solidFill>
                  <a:schemeClr val="tx1"/>
                </a:solidFill>
                <a:latin typeface="+mn-lt"/>
                <a:ea typeface="+mn-ea"/>
                <a:cs typeface="+mn-cs"/>
              </a:rPr>
              <a:t>ر می خورد (12-8 بار یا بيشتر  در 24 ساعت و حداقل 15-10 دقيقه از هر پستان ) .</a:t>
            </a:r>
            <a:endParaRPr lang="fa-IR"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14</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B96F9EF-CB55-4368-9AC9-1009FA1E28DC}" type="slidenum">
              <a:rPr lang="en-US"/>
              <a:pPr/>
              <a:t>15</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algn="l" eaLnBrk="1" hangingPunct="1"/>
            <a:r>
              <a:rPr lang="en-US" dirty="0" smtClean="0"/>
              <a:t>The thoughts are that supplementation, even just in the hospital may…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b="1" dirty="0" smtClean="0"/>
              <a:t>Mothers need to introduce supplementary feeding in such a way that the amount of supplement dose not interfere with the baby's breastfeeding pattern, therefore dose It is best to delay any supplementary feeding until the baby is at least 3 weeks old and firmly established breastfeeding. </a:t>
            </a:r>
            <a:endParaRPr lang="fa-IR" b="1" dirty="0" smtClean="0"/>
          </a:p>
          <a:p>
            <a:pPr marL="0" marR="0" lvl="0" indent="0" algn="l" defTabSz="914400" rtl="1"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would like to feed breast milk and formula during the same feeding, it is not recommended to mix them together in one bottle. It is the most beneficial for the baby to get as much of the breast milk as possible so you should give the breast milk first and then finish the feeding with the formula.</a:t>
            </a:r>
          </a:p>
          <a:p>
            <a:endParaRPr lang="en-US"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16</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Riordan  human lactation </a:t>
            </a:r>
            <a:endParaRPr lang="fa-IR" dirty="0" smtClean="0"/>
          </a:p>
          <a:p>
            <a:r>
              <a:rPr lang="en-US" sz="1200" dirty="0" smtClean="0"/>
              <a:t>Consistent</a:t>
            </a:r>
            <a:r>
              <a:rPr lang="fa-IR" sz="1200" dirty="0" smtClean="0"/>
              <a:t> سازگار</a:t>
            </a:r>
            <a:endParaRPr lang="fa-IR"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23</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Mokhatereh</a:t>
            </a:r>
            <a:r>
              <a:rPr lang="en-US" dirty="0" smtClean="0"/>
              <a:t> </a:t>
            </a:r>
            <a:r>
              <a:rPr lang="en-US" dirty="0" err="1" smtClean="0"/>
              <a:t>andakhtan</a:t>
            </a:r>
            <a:endParaRPr lang="fa-IR"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26</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بخاطر داشته </a:t>
            </a:r>
            <a:r>
              <a:rPr lang="fa-IR" dirty="0" err="1" smtClean="0"/>
              <a:t>باشيد</a:t>
            </a:r>
            <a:r>
              <a:rPr lang="fa-IR" dirty="0" smtClean="0"/>
              <a:t> که : </a:t>
            </a:r>
          </a:p>
          <a:p>
            <a:r>
              <a:rPr lang="fa-IR" dirty="0" smtClean="0"/>
              <a:t>1.	</a:t>
            </a:r>
            <a:r>
              <a:rPr lang="fa-IR" dirty="0" err="1" smtClean="0"/>
              <a:t>شير</a:t>
            </a:r>
            <a:r>
              <a:rPr lang="fa-IR" dirty="0" smtClean="0"/>
              <a:t> کمکی ممکن است </a:t>
            </a:r>
            <a:r>
              <a:rPr lang="fa-IR" dirty="0" err="1" smtClean="0"/>
              <a:t>درموفقيت</a:t>
            </a:r>
            <a:r>
              <a:rPr lang="fa-IR" dirty="0" smtClean="0"/>
              <a:t> </a:t>
            </a:r>
            <a:r>
              <a:rPr lang="fa-IR" dirty="0" err="1" smtClean="0"/>
              <a:t>تغذيه</a:t>
            </a:r>
            <a:r>
              <a:rPr lang="fa-IR" dirty="0" smtClean="0"/>
              <a:t> با </a:t>
            </a:r>
            <a:r>
              <a:rPr lang="fa-IR" dirty="0" err="1" smtClean="0"/>
              <a:t>شيرمادر</a:t>
            </a:r>
            <a:r>
              <a:rPr lang="fa-IR" dirty="0" smtClean="0"/>
              <a:t> </a:t>
            </a:r>
            <a:r>
              <a:rPr lang="fa-IR" dirty="0" err="1" smtClean="0"/>
              <a:t>تاثير</a:t>
            </a:r>
            <a:r>
              <a:rPr lang="fa-IR" dirty="0" smtClean="0"/>
              <a:t> منفی بگذارد و </a:t>
            </a:r>
            <a:r>
              <a:rPr lang="fa-IR" dirty="0" err="1" smtClean="0"/>
              <a:t>بدين</a:t>
            </a:r>
            <a:r>
              <a:rPr lang="fa-IR" dirty="0" smtClean="0"/>
              <a:t> جهت ضمن </a:t>
            </a:r>
            <a:r>
              <a:rPr lang="fa-IR" dirty="0" err="1" smtClean="0"/>
              <a:t>اطمينان</a:t>
            </a:r>
            <a:r>
              <a:rPr lang="fa-IR" dirty="0" smtClean="0"/>
              <a:t> از ضرورت پزشکی و داشتن </a:t>
            </a:r>
            <a:r>
              <a:rPr lang="fa-IR" dirty="0" err="1" smtClean="0"/>
              <a:t>دليل</a:t>
            </a:r>
            <a:r>
              <a:rPr lang="fa-IR" dirty="0" smtClean="0"/>
              <a:t> موجه، </a:t>
            </a:r>
            <a:r>
              <a:rPr lang="fa-IR" dirty="0" err="1" smtClean="0"/>
              <a:t>شير</a:t>
            </a:r>
            <a:r>
              <a:rPr lang="fa-IR" dirty="0" smtClean="0"/>
              <a:t> کمکی </a:t>
            </a:r>
            <a:r>
              <a:rPr lang="fa-IR" dirty="0" err="1" smtClean="0"/>
              <a:t>رابدون</a:t>
            </a:r>
            <a:r>
              <a:rPr lang="fa-IR" dirty="0" smtClean="0"/>
              <a:t> استفاده از بطری به </a:t>
            </a:r>
            <a:r>
              <a:rPr lang="fa-IR" dirty="0" err="1" smtClean="0"/>
              <a:t>شيرخواربدهيد</a:t>
            </a:r>
            <a:r>
              <a:rPr lang="fa-IR" dirty="0" smtClean="0"/>
              <a:t>.</a:t>
            </a:r>
          </a:p>
          <a:p>
            <a:r>
              <a:rPr lang="fa-IR" dirty="0" smtClean="0"/>
              <a:t>2.	در مورد اهداف و </a:t>
            </a:r>
            <a:r>
              <a:rPr lang="fa-IR" dirty="0" err="1" smtClean="0"/>
              <a:t>نگرانيهای</a:t>
            </a:r>
            <a:r>
              <a:rPr lang="fa-IR" dirty="0" smtClean="0"/>
              <a:t> خود به </a:t>
            </a:r>
            <a:r>
              <a:rPr lang="fa-IR" dirty="0" err="1" smtClean="0"/>
              <a:t>والدين</a:t>
            </a:r>
            <a:r>
              <a:rPr lang="fa-IR" dirty="0" smtClean="0"/>
              <a:t> </a:t>
            </a:r>
            <a:r>
              <a:rPr lang="fa-IR" dirty="0" err="1" smtClean="0"/>
              <a:t>توضيح</a:t>
            </a:r>
            <a:r>
              <a:rPr lang="fa-IR" dirty="0" smtClean="0"/>
              <a:t> داده و </a:t>
            </a:r>
            <a:r>
              <a:rPr lang="fa-IR" dirty="0" err="1" smtClean="0"/>
              <a:t>بگوئيد</a:t>
            </a:r>
            <a:r>
              <a:rPr lang="fa-IR" dirty="0" smtClean="0"/>
              <a:t> که </a:t>
            </a:r>
            <a:r>
              <a:rPr lang="fa-IR" dirty="0" err="1" smtClean="0"/>
              <a:t>نياز</a:t>
            </a:r>
            <a:r>
              <a:rPr lang="fa-IR" dirty="0" smtClean="0"/>
              <a:t> به </a:t>
            </a:r>
            <a:r>
              <a:rPr lang="fa-IR" dirty="0" err="1" smtClean="0"/>
              <a:t>شير</a:t>
            </a:r>
            <a:r>
              <a:rPr lang="fa-IR" dirty="0" smtClean="0"/>
              <a:t> کمکی معمولا موقتی بوده و </a:t>
            </a:r>
            <a:r>
              <a:rPr lang="fa-IR" dirty="0" err="1" smtClean="0"/>
              <a:t>اين</a:t>
            </a:r>
            <a:r>
              <a:rPr lang="fa-IR" dirty="0" smtClean="0"/>
              <a:t> به معنای تصور </a:t>
            </a:r>
            <a:r>
              <a:rPr lang="fa-IR" dirty="0" err="1" smtClean="0"/>
              <a:t>يا</a:t>
            </a:r>
            <a:r>
              <a:rPr lang="fa-IR" dirty="0" smtClean="0"/>
              <a:t> شکست در </a:t>
            </a:r>
            <a:r>
              <a:rPr lang="fa-IR" dirty="0" err="1" smtClean="0"/>
              <a:t>شير</a:t>
            </a:r>
            <a:r>
              <a:rPr lang="fa-IR" dirty="0" smtClean="0"/>
              <a:t> دهی مادر </a:t>
            </a:r>
            <a:r>
              <a:rPr lang="fa-IR" dirty="0" err="1" smtClean="0"/>
              <a:t>نمی</a:t>
            </a:r>
            <a:r>
              <a:rPr lang="fa-IR" dirty="0" smtClean="0"/>
              <a:t> باشد.</a:t>
            </a:r>
          </a:p>
          <a:p>
            <a:r>
              <a:rPr lang="fa-IR" dirty="0" smtClean="0"/>
              <a:t>3.	همانند </a:t>
            </a:r>
            <a:r>
              <a:rPr lang="fa-IR" dirty="0" err="1" smtClean="0"/>
              <a:t>تجويز</a:t>
            </a:r>
            <a:r>
              <a:rPr lang="fa-IR" dirty="0" smtClean="0"/>
              <a:t> دارو </a:t>
            </a:r>
            <a:r>
              <a:rPr lang="fa-IR" dirty="0" err="1" smtClean="0"/>
              <a:t>شير</a:t>
            </a:r>
            <a:r>
              <a:rPr lang="fa-IR" dirty="0" smtClean="0"/>
              <a:t> کمکی  را به مقدار مشخص و به دفعات و طول مدت </a:t>
            </a:r>
            <a:r>
              <a:rPr lang="fa-IR" dirty="0" err="1" smtClean="0"/>
              <a:t>معينی</a:t>
            </a:r>
            <a:r>
              <a:rPr lang="fa-IR" dirty="0" smtClean="0"/>
              <a:t> و با لحاظ </a:t>
            </a:r>
            <a:r>
              <a:rPr lang="fa-IR" dirty="0" err="1" smtClean="0"/>
              <a:t>شرايط</a:t>
            </a:r>
            <a:r>
              <a:rPr lang="fa-IR" dirty="0" smtClean="0"/>
              <a:t> خاص به </a:t>
            </a:r>
            <a:r>
              <a:rPr lang="fa-IR" dirty="0" err="1" smtClean="0"/>
              <a:t>شيرخوار</a:t>
            </a:r>
            <a:r>
              <a:rPr lang="fa-IR" dirty="0" smtClean="0"/>
              <a:t> داده و با بهبودی </a:t>
            </a:r>
            <a:r>
              <a:rPr lang="fa-IR" dirty="0" err="1" smtClean="0"/>
              <a:t>شرايط</a:t>
            </a:r>
            <a:r>
              <a:rPr lang="fa-IR" dirty="0" smtClean="0"/>
              <a:t>  ( وزن </a:t>
            </a:r>
            <a:r>
              <a:rPr lang="fa-IR" dirty="0" err="1" smtClean="0"/>
              <a:t>گيری</a:t>
            </a:r>
            <a:r>
              <a:rPr lang="fa-IR" dirty="0" smtClean="0"/>
              <a:t>  ) درمان را متوقف </a:t>
            </a:r>
            <a:r>
              <a:rPr lang="fa-IR" dirty="0" err="1" smtClean="0"/>
              <a:t>نمائيد</a:t>
            </a:r>
            <a:r>
              <a:rPr lang="fa-IR" dirty="0" smtClean="0"/>
              <a:t> و در صورت عدم پاسخ </a:t>
            </a:r>
            <a:r>
              <a:rPr lang="fa-IR" dirty="0" err="1" smtClean="0"/>
              <a:t>کلينيکی</a:t>
            </a:r>
            <a:r>
              <a:rPr lang="fa-IR" dirty="0" smtClean="0"/>
              <a:t> در طی مدت کوتاه نحوه </a:t>
            </a:r>
            <a:r>
              <a:rPr lang="fa-IR" dirty="0" err="1" smtClean="0"/>
              <a:t>تجويز</a:t>
            </a:r>
            <a:r>
              <a:rPr lang="fa-IR" dirty="0" smtClean="0"/>
              <a:t> </a:t>
            </a:r>
            <a:r>
              <a:rPr lang="fa-IR" dirty="0" err="1" smtClean="0"/>
              <a:t>شير</a:t>
            </a:r>
            <a:r>
              <a:rPr lang="fa-IR" dirty="0" smtClean="0"/>
              <a:t> کمکی را بررسی </a:t>
            </a:r>
            <a:r>
              <a:rPr lang="fa-IR" dirty="0" err="1" smtClean="0"/>
              <a:t>نمائيد</a:t>
            </a:r>
            <a:r>
              <a:rPr lang="fa-IR" dirty="0" smtClean="0"/>
              <a:t> .</a:t>
            </a:r>
          </a:p>
          <a:p>
            <a:r>
              <a:rPr lang="fa-IR" dirty="0" smtClean="0"/>
              <a:t>4.	مشاوره </a:t>
            </a:r>
            <a:r>
              <a:rPr lang="fa-IR" dirty="0" err="1" smtClean="0"/>
              <a:t>شير</a:t>
            </a:r>
            <a:r>
              <a:rPr lang="fa-IR" dirty="0" smtClean="0"/>
              <a:t> دهی را در ارتباط با مشکلات موجود انجام </a:t>
            </a:r>
            <a:r>
              <a:rPr lang="fa-IR" dirty="0" err="1" smtClean="0"/>
              <a:t>دهيد</a:t>
            </a:r>
            <a:r>
              <a:rPr lang="fa-IR" dirty="0" smtClean="0"/>
              <a:t> .</a:t>
            </a:r>
          </a:p>
          <a:p>
            <a:r>
              <a:rPr lang="fa-IR" dirty="0" smtClean="0"/>
              <a:t>5.	با استفاده از </a:t>
            </a:r>
            <a:r>
              <a:rPr lang="fa-IR" dirty="0" err="1" smtClean="0"/>
              <a:t>دوشيدن</a:t>
            </a:r>
            <a:r>
              <a:rPr lang="fa-IR" dirty="0" smtClean="0"/>
              <a:t> </a:t>
            </a:r>
            <a:r>
              <a:rPr lang="fa-IR" dirty="0" err="1" smtClean="0"/>
              <a:t>شيرمادر</a:t>
            </a:r>
            <a:r>
              <a:rPr lang="fa-IR" dirty="0" smtClean="0"/>
              <a:t> ( پمپ ) جهت </a:t>
            </a:r>
            <a:r>
              <a:rPr lang="fa-IR" dirty="0" err="1" smtClean="0"/>
              <a:t>تهيه</a:t>
            </a:r>
            <a:r>
              <a:rPr lang="fa-IR" dirty="0" smtClean="0"/>
              <a:t> </a:t>
            </a:r>
            <a:r>
              <a:rPr lang="fa-IR" dirty="0" err="1" smtClean="0"/>
              <a:t>شير</a:t>
            </a:r>
            <a:r>
              <a:rPr lang="fa-IR" dirty="0" smtClean="0"/>
              <a:t> کمکی، </a:t>
            </a:r>
            <a:r>
              <a:rPr lang="fa-IR" dirty="0" err="1" smtClean="0"/>
              <a:t>توليد</a:t>
            </a:r>
            <a:r>
              <a:rPr lang="fa-IR" dirty="0" smtClean="0"/>
              <a:t> </a:t>
            </a:r>
            <a:r>
              <a:rPr lang="fa-IR" dirty="0" err="1" smtClean="0"/>
              <a:t>بيشتر</a:t>
            </a:r>
            <a:r>
              <a:rPr lang="fa-IR" dirty="0" smtClean="0"/>
              <a:t> </a:t>
            </a:r>
            <a:r>
              <a:rPr lang="fa-IR" dirty="0" err="1" smtClean="0"/>
              <a:t>شيرمادر</a:t>
            </a:r>
            <a:r>
              <a:rPr lang="fa-IR" dirty="0" smtClean="0"/>
              <a:t> را </a:t>
            </a:r>
            <a:r>
              <a:rPr lang="fa-IR" dirty="0" err="1" smtClean="0"/>
              <a:t>تقويت</a:t>
            </a:r>
            <a:r>
              <a:rPr lang="fa-IR" dirty="0" smtClean="0"/>
              <a:t> </a:t>
            </a:r>
            <a:r>
              <a:rPr lang="fa-IR" dirty="0" err="1" smtClean="0"/>
              <a:t>نمائيد</a:t>
            </a:r>
            <a:r>
              <a:rPr lang="fa-IR" dirty="0" smtClean="0"/>
              <a:t> .</a:t>
            </a:r>
          </a:p>
          <a:p>
            <a:r>
              <a:rPr lang="fa-IR" dirty="0" smtClean="0"/>
              <a:t>6.	در صورت وجود نشانه های خطر و کم آبی </a:t>
            </a:r>
            <a:r>
              <a:rPr lang="fa-IR" dirty="0" err="1" smtClean="0"/>
              <a:t>شديد</a:t>
            </a:r>
            <a:r>
              <a:rPr lang="fa-IR" dirty="0" smtClean="0"/>
              <a:t> و </a:t>
            </a:r>
            <a:r>
              <a:rPr lang="fa-IR" dirty="0" err="1" smtClean="0"/>
              <a:t>يا</a:t>
            </a:r>
            <a:r>
              <a:rPr lang="fa-IR" dirty="0" smtClean="0"/>
              <a:t> سوء </a:t>
            </a:r>
            <a:r>
              <a:rPr lang="fa-IR" dirty="0" err="1" smtClean="0"/>
              <a:t>تغذيه</a:t>
            </a:r>
            <a:r>
              <a:rPr lang="fa-IR" dirty="0" smtClean="0"/>
              <a:t>، </a:t>
            </a:r>
            <a:r>
              <a:rPr lang="fa-IR" dirty="0" err="1" smtClean="0"/>
              <a:t>شيرخوار</a:t>
            </a:r>
            <a:r>
              <a:rPr lang="fa-IR" dirty="0" smtClean="0"/>
              <a:t> را برای بررسی </a:t>
            </a:r>
            <a:r>
              <a:rPr lang="fa-IR" dirty="0" err="1" smtClean="0"/>
              <a:t>بيشتر</a:t>
            </a:r>
            <a:r>
              <a:rPr lang="fa-IR" dirty="0" smtClean="0"/>
              <a:t> از نظر تستهای </a:t>
            </a:r>
            <a:r>
              <a:rPr lang="fa-IR" dirty="0" err="1" smtClean="0"/>
              <a:t>آزمايشگاهی</a:t>
            </a:r>
            <a:r>
              <a:rPr lang="fa-IR" dirty="0" smtClean="0"/>
              <a:t> به </a:t>
            </a:r>
            <a:r>
              <a:rPr lang="fa-IR" dirty="0" err="1" smtClean="0"/>
              <a:t>بيمارستان</a:t>
            </a:r>
            <a:r>
              <a:rPr lang="fa-IR" dirty="0" smtClean="0"/>
              <a:t> </a:t>
            </a:r>
            <a:r>
              <a:rPr lang="fa-IR" dirty="0" err="1" smtClean="0"/>
              <a:t>ارجاح</a:t>
            </a:r>
            <a:r>
              <a:rPr lang="fa-IR" dirty="0" smtClean="0"/>
              <a:t> </a:t>
            </a:r>
            <a:r>
              <a:rPr lang="fa-IR" dirty="0" err="1" smtClean="0"/>
              <a:t>دهيد</a:t>
            </a:r>
            <a:r>
              <a:rPr lang="fa-IR" dirty="0" smtClean="0"/>
              <a:t> . نشانه های خطر شامل تنفس تند </a:t>
            </a:r>
            <a:r>
              <a:rPr lang="fa-IR" dirty="0" err="1" smtClean="0"/>
              <a:t>بيشتر</a:t>
            </a:r>
            <a:r>
              <a:rPr lang="fa-IR" dirty="0" smtClean="0"/>
              <a:t> از 60 بار در </a:t>
            </a:r>
            <a:r>
              <a:rPr lang="fa-IR" dirty="0" err="1" smtClean="0"/>
              <a:t>دقيقه</a:t>
            </a:r>
            <a:r>
              <a:rPr lang="fa-IR" dirty="0" smtClean="0"/>
              <a:t>، ناله کردن، کاهش سطح </a:t>
            </a:r>
            <a:r>
              <a:rPr lang="fa-IR" dirty="0" err="1" smtClean="0"/>
              <a:t>هوشياری</a:t>
            </a:r>
            <a:r>
              <a:rPr lang="fa-IR" dirty="0" smtClean="0"/>
              <a:t>، بی قراری و </a:t>
            </a:r>
            <a:r>
              <a:rPr lang="fa-IR" dirty="0" err="1" smtClean="0"/>
              <a:t>يا</a:t>
            </a:r>
            <a:r>
              <a:rPr lang="fa-IR" dirty="0" smtClean="0"/>
              <a:t> </a:t>
            </a:r>
            <a:r>
              <a:rPr lang="fa-IR" dirty="0" err="1" smtClean="0"/>
              <a:t>تحريک</a:t>
            </a:r>
            <a:r>
              <a:rPr lang="fa-IR" dirty="0" smtClean="0"/>
              <a:t> </a:t>
            </a:r>
            <a:r>
              <a:rPr lang="fa-IR" dirty="0" err="1" smtClean="0"/>
              <a:t>پذيری</a:t>
            </a:r>
            <a:r>
              <a:rPr lang="fa-IR" dirty="0" smtClean="0"/>
              <a:t>، </a:t>
            </a:r>
            <a:r>
              <a:rPr lang="fa-IR" dirty="0" err="1" smtClean="0"/>
              <a:t>بيحالی</a:t>
            </a:r>
            <a:r>
              <a:rPr lang="fa-IR" dirty="0" smtClean="0"/>
              <a:t>، دمای بدن </a:t>
            </a:r>
            <a:r>
              <a:rPr lang="fa-IR" dirty="0" err="1" smtClean="0"/>
              <a:t>غير</a:t>
            </a:r>
            <a:r>
              <a:rPr lang="fa-IR" dirty="0" smtClean="0"/>
              <a:t> </a:t>
            </a:r>
            <a:r>
              <a:rPr lang="fa-IR" dirty="0" err="1" smtClean="0"/>
              <a:t>طبيعی</a:t>
            </a:r>
            <a:r>
              <a:rPr lang="fa-IR" dirty="0" smtClean="0"/>
              <a:t>(</a:t>
            </a:r>
            <a:r>
              <a:rPr lang="fa-IR" dirty="0" err="1" smtClean="0"/>
              <a:t>بيشتر</a:t>
            </a:r>
            <a:r>
              <a:rPr lang="fa-IR" dirty="0" smtClean="0"/>
              <a:t> از 5/37 </a:t>
            </a:r>
            <a:r>
              <a:rPr lang="fa-IR" dirty="0" err="1" smtClean="0"/>
              <a:t>وکمتر</a:t>
            </a:r>
            <a:r>
              <a:rPr lang="fa-IR" dirty="0" smtClean="0"/>
              <a:t> از 5/36 </a:t>
            </a:r>
            <a:r>
              <a:rPr lang="fa-IR" dirty="0" err="1" smtClean="0"/>
              <a:t>زيربغل</a:t>
            </a:r>
            <a:r>
              <a:rPr lang="fa-IR" dirty="0" smtClean="0"/>
              <a:t>)، </a:t>
            </a:r>
            <a:r>
              <a:rPr lang="fa-IR" dirty="0" err="1" smtClean="0"/>
              <a:t>سيانوز</a:t>
            </a:r>
            <a:r>
              <a:rPr lang="fa-IR" dirty="0" smtClean="0"/>
              <a:t>، رنگ </a:t>
            </a:r>
            <a:r>
              <a:rPr lang="fa-IR" dirty="0" err="1" smtClean="0"/>
              <a:t>پريدگی</a:t>
            </a:r>
            <a:r>
              <a:rPr lang="fa-IR" dirty="0" smtClean="0"/>
              <a:t> و </a:t>
            </a:r>
            <a:r>
              <a:rPr lang="fa-IR" dirty="0" err="1" smtClean="0"/>
              <a:t>يا</a:t>
            </a:r>
            <a:r>
              <a:rPr lang="fa-IR" dirty="0" smtClean="0"/>
              <a:t> زردی در طی 24 ساعت اول می باشد </a:t>
            </a:r>
          </a:p>
          <a:p>
            <a:endParaRPr lang="fa-IR" dirty="0" smtClean="0"/>
          </a:p>
          <a:p>
            <a:endParaRPr lang="en-US"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28</a:t>
            </a:fld>
            <a:endParaRPr lang="fa-IR"/>
          </a:p>
        </p:txBody>
      </p:sp>
    </p:spTree>
    <p:extLst>
      <p:ext uri="{BB962C8B-B14F-4D97-AF65-F5344CB8AC3E}">
        <p14:creationId xmlns="" xmlns:p14="http://schemas.microsoft.com/office/powerpoint/2010/main" val="103545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WHO RELLACTION </a:t>
            </a:r>
          </a:p>
          <a:p>
            <a:pPr algn="l" rtl="0"/>
            <a:endParaRPr lang="en-US" dirty="0" smtClean="0"/>
          </a:p>
          <a:p>
            <a:pPr algn="l" rtl="0"/>
            <a:r>
              <a:rPr lang="en-US" dirty="0" smtClean="0"/>
              <a:t>Initially,  an  infant  should  be  given  the  full  amount  of  supplement  recommended according to  his  weight  (150 ml  full strength </a:t>
            </a:r>
            <a:r>
              <a:rPr lang="en-US" dirty="0" err="1" smtClean="0"/>
              <a:t>breastmilk</a:t>
            </a:r>
            <a:r>
              <a:rPr lang="en-US" dirty="0" smtClean="0"/>
              <a:t> substitute per  kg  body  weight per  day)  either  through  a  breastfeeding  supplementer  or  with  a  cup  or  spoon.  As </a:t>
            </a:r>
            <a:r>
              <a:rPr lang="en-US" dirty="0" err="1" smtClean="0"/>
              <a:t>breastmilk</a:t>
            </a:r>
            <a:r>
              <a:rPr lang="en-US" dirty="0" smtClean="0"/>
              <a:t> production increases, the supplement can be reduced, usually by about 50 ml per day every few days.</a:t>
            </a:r>
          </a:p>
          <a:p>
            <a:pPr algn="l" rtl="0"/>
            <a:r>
              <a:rPr lang="en-US" dirty="0" smtClean="0"/>
              <a:t>One useful way to reduce supplements is  as  follows:</a:t>
            </a:r>
          </a:p>
          <a:p>
            <a:pPr algn="l" rtl="0"/>
            <a:r>
              <a:rPr lang="en-US" dirty="0" smtClean="0"/>
              <a:t> •  Reduce the total amount of supplement given in 24 hours by 50 ml. </a:t>
            </a:r>
          </a:p>
          <a:p>
            <a:pPr algn="l" rtl="0"/>
            <a:r>
              <a:rPr lang="en-US" dirty="0" smtClean="0"/>
              <a:t>This  amount  can  be  divided  between  several  feeds:  for  example,  reduce  5 </a:t>
            </a:r>
          </a:p>
          <a:p>
            <a:pPr algn="l" rtl="0"/>
            <a:r>
              <a:rPr lang="en-US" dirty="0" smtClean="0"/>
              <a:t>supplementary feeds by  10  ml  each;  or reduce two feeds by 25 ml  each.</a:t>
            </a:r>
          </a:p>
          <a:p>
            <a:pPr algn="l" rtl="0"/>
            <a:r>
              <a:rPr lang="en-US" dirty="0" smtClean="0"/>
              <a:t> •  Continue with the reduced amount of the supplement for the next few days. </a:t>
            </a:r>
          </a:p>
          <a:p>
            <a:pPr algn="l" rtl="0"/>
            <a:r>
              <a:rPr lang="en-US" dirty="0" smtClean="0"/>
              <a:t>•  If  the infant shows by his </a:t>
            </a:r>
            <a:r>
              <a:rPr lang="en-US" dirty="0" err="1" smtClean="0"/>
              <a:t>behaviour</a:t>
            </a:r>
            <a:r>
              <a:rPr lang="en-US" dirty="0" smtClean="0"/>
              <a:t> that he is  getting enough and if,  after a  week, </a:t>
            </a:r>
          </a:p>
          <a:p>
            <a:pPr algn="l" rtl="0"/>
            <a:r>
              <a:rPr lang="en-US" dirty="0" smtClean="0"/>
              <a:t> he has  gained  125  g  or  more of weight, reduce the  supplement again by the  same amount. </a:t>
            </a:r>
          </a:p>
          <a:p>
            <a:pPr algn="l" rtl="0"/>
            <a:r>
              <a:rPr lang="en-US" dirty="0" smtClean="0"/>
              <a:t>•  If  the  infant shows signs of hunger or  if he has not gained weight at  the end of a week,  do  not  reduce  the  supplement .  -  continue  with  the  same  amount  for  one more week. </a:t>
            </a:r>
          </a:p>
          <a:p>
            <a:pPr algn="l" rtl="0"/>
            <a:r>
              <a:rPr lang="en-US" dirty="0" smtClean="0"/>
              <a:t>•  If  the  infant continues to  show signs of hunger  or  he  still has  not  gained weight after  another  week,  increase  the  supplement  again  to  what  it  was  before  the reduction. </a:t>
            </a:r>
            <a:endParaRPr lang="en-US"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29</a:t>
            </a:fld>
            <a:endParaRPr lang="fa-IR"/>
          </a:p>
        </p:txBody>
      </p:sp>
    </p:spTree>
    <p:extLst>
      <p:ext uri="{BB962C8B-B14F-4D97-AF65-F5344CB8AC3E}">
        <p14:creationId xmlns="" xmlns:p14="http://schemas.microsoft.com/office/powerpoint/2010/main" val="66854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lnSpc>
                <a:spcPct val="80000"/>
              </a:lnSpc>
            </a:pPr>
            <a:r>
              <a:rPr kumimoji="0" lang="en-US" sz="2000" b="1" i="0" u="none" strike="noStrike" kern="0" cap="none" spc="0" normalizeH="0" baseline="0" noProof="0" dirty="0" smtClean="0">
                <a:ln>
                  <a:noFill/>
                </a:ln>
                <a:solidFill>
                  <a:srgbClr val="F7D47D"/>
                </a:solidFill>
                <a:effectLst/>
                <a:uLnTx/>
                <a:uFillTx/>
                <a:latin typeface="Arial"/>
                <a:ea typeface="+mn-ea"/>
                <a:cs typeface="Arial"/>
              </a:rPr>
              <a:t>Adapted</a:t>
            </a:r>
            <a:endParaRPr lang="fa-IR" sz="2000" dirty="0" smtClean="0"/>
          </a:p>
          <a:p>
            <a:pPr algn="l" rtl="0">
              <a:lnSpc>
                <a:spcPct val="80000"/>
              </a:lnSpc>
            </a:pPr>
            <a:r>
              <a:rPr lang="en-US" sz="2000" dirty="0" smtClean="0"/>
              <a:t>Protein</a:t>
            </a:r>
          </a:p>
          <a:p>
            <a:pPr algn="l" rtl="0">
              <a:lnSpc>
                <a:spcPct val="80000"/>
              </a:lnSpc>
              <a:buFont typeface="Wingdings" pitchFamily="2" charset="2"/>
              <a:buChar char="ü"/>
            </a:pPr>
            <a:r>
              <a:rPr lang="en-US" sz="2000" dirty="0" smtClean="0"/>
              <a:t>proper Protein content (7% of energy)</a:t>
            </a:r>
          </a:p>
          <a:p>
            <a:pPr algn="l" rtl="0">
              <a:lnSpc>
                <a:spcPct val="80000"/>
              </a:lnSpc>
              <a:buFont typeface="Wingdings" pitchFamily="2" charset="2"/>
              <a:buChar char="ü"/>
            </a:pPr>
            <a:r>
              <a:rPr lang="en-US" sz="2000" dirty="0" smtClean="0"/>
              <a:t>Protein quality </a:t>
            </a:r>
          </a:p>
          <a:p>
            <a:pPr lvl="1" algn="l" rtl="0">
              <a:lnSpc>
                <a:spcPct val="80000"/>
              </a:lnSpc>
              <a:buFont typeface="Wingdings" pitchFamily="2" charset="2"/>
              <a:buChar char="v"/>
            </a:pPr>
            <a:r>
              <a:rPr lang="en-US" sz="1800" dirty="0" smtClean="0">
                <a:solidFill>
                  <a:srgbClr val="333333"/>
                </a:solidFill>
              </a:rPr>
              <a:t>High percentage of whey which makes it easily digestible</a:t>
            </a:r>
          </a:p>
          <a:p>
            <a:pPr lvl="1" algn="l" rtl="0">
              <a:lnSpc>
                <a:spcPct val="80000"/>
              </a:lnSpc>
              <a:buFont typeface="Wingdings" pitchFamily="2" charset="2"/>
              <a:buChar char="v"/>
            </a:pPr>
            <a:r>
              <a:rPr lang="en-US" sz="1800" dirty="0" smtClean="0">
                <a:solidFill>
                  <a:srgbClr val="333333"/>
                </a:solidFill>
              </a:rPr>
              <a:t>Amino acid profile which is better adapted to needs of the human infant</a:t>
            </a:r>
          </a:p>
          <a:p>
            <a:pPr lvl="1" algn="l" rtl="0">
              <a:lnSpc>
                <a:spcPct val="80000"/>
              </a:lnSpc>
              <a:buFont typeface="Wingdings" pitchFamily="2" charset="2"/>
              <a:buChar char="v"/>
            </a:pPr>
            <a:r>
              <a:rPr lang="en-US" sz="1800" dirty="0" smtClean="0">
                <a:solidFill>
                  <a:srgbClr val="333333"/>
                </a:solidFill>
              </a:rPr>
              <a:t>Breast milk protein has no antigens and therefore </a:t>
            </a:r>
            <a:r>
              <a:rPr lang="en-US" sz="1800" dirty="0" err="1" smtClean="0">
                <a:solidFill>
                  <a:srgbClr val="333333"/>
                </a:solidFill>
              </a:rPr>
              <a:t>antigenicity</a:t>
            </a:r>
            <a:r>
              <a:rPr lang="en-US" sz="1800" dirty="0" smtClean="0">
                <a:solidFill>
                  <a:srgbClr val="333333"/>
                </a:solidFill>
              </a:rPr>
              <a:t> and no potential </a:t>
            </a:r>
            <a:r>
              <a:rPr lang="en-US" sz="1800" dirty="0" err="1" smtClean="0">
                <a:solidFill>
                  <a:srgbClr val="333333"/>
                </a:solidFill>
              </a:rPr>
              <a:t>allergenicity</a:t>
            </a:r>
            <a:endParaRPr lang="en-US" sz="1800" dirty="0" smtClean="0">
              <a:solidFill>
                <a:srgbClr val="333333"/>
              </a:solidFill>
            </a:endParaRPr>
          </a:p>
          <a:p>
            <a:pPr algn="l" rtl="0">
              <a:lnSpc>
                <a:spcPct val="80000"/>
              </a:lnSpc>
              <a:buFontTx/>
              <a:buNone/>
            </a:pPr>
            <a:endParaRPr lang="en-US" sz="2000" dirty="0" smtClean="0">
              <a:solidFill>
                <a:srgbClr val="333333"/>
              </a:solidFill>
            </a:endParaRPr>
          </a:p>
          <a:p>
            <a:pPr algn="l" rtl="0">
              <a:lnSpc>
                <a:spcPct val="80000"/>
              </a:lnSpc>
            </a:pPr>
            <a:r>
              <a:rPr lang="en-US" sz="2000" dirty="0" smtClean="0"/>
              <a:t>Fat</a:t>
            </a:r>
          </a:p>
          <a:p>
            <a:pPr algn="l" rtl="0">
              <a:lnSpc>
                <a:spcPct val="80000"/>
              </a:lnSpc>
              <a:buFont typeface="Wingdings" pitchFamily="2" charset="2"/>
              <a:buChar char="ü"/>
            </a:pPr>
            <a:r>
              <a:rPr lang="en-US" sz="2000" dirty="0" smtClean="0"/>
              <a:t>Fat quality </a:t>
            </a:r>
          </a:p>
          <a:p>
            <a:pPr lvl="1" algn="l" rtl="0">
              <a:lnSpc>
                <a:spcPct val="80000"/>
              </a:lnSpc>
              <a:buFont typeface="Wingdings" pitchFamily="2" charset="2"/>
              <a:buChar char="v"/>
            </a:pPr>
            <a:r>
              <a:rPr lang="en-US" sz="1800" dirty="0" smtClean="0">
                <a:solidFill>
                  <a:srgbClr val="333333"/>
                </a:solidFill>
              </a:rPr>
              <a:t>Contains more </a:t>
            </a:r>
            <a:r>
              <a:rPr lang="en-US" sz="1800" dirty="0" err="1" smtClean="0">
                <a:solidFill>
                  <a:srgbClr val="333333"/>
                </a:solidFill>
              </a:rPr>
              <a:t>cholestrol</a:t>
            </a:r>
            <a:r>
              <a:rPr lang="en-US" sz="1800" dirty="0" smtClean="0">
                <a:solidFill>
                  <a:srgbClr val="333333"/>
                </a:solidFill>
              </a:rPr>
              <a:t> and essential fatty acids as well as LCPUFAs</a:t>
            </a:r>
            <a:endParaRPr kumimoji="0" lang="fa-IR" sz="3600" b="1" i="0" u="none" strike="noStrike" kern="0" cap="none" spc="0" normalizeH="0" baseline="0" noProof="0" dirty="0" smtClean="0">
              <a:ln>
                <a:noFill/>
              </a:ln>
              <a:solidFill>
                <a:srgbClr val="F7D47D"/>
              </a:solidFill>
              <a:effectLst/>
              <a:uLnTx/>
              <a:uFillTx/>
              <a:latin typeface="Arial"/>
              <a:ea typeface="+mj-ea"/>
              <a:cs typeface="Arial"/>
            </a:endParaRPr>
          </a:p>
          <a:p>
            <a:pPr algn="l" rtl="0">
              <a:lnSpc>
                <a:spcPct val="80000"/>
              </a:lnSpc>
            </a:pPr>
            <a:r>
              <a:rPr lang="en-US" sz="1200" dirty="0" smtClean="0"/>
              <a:t>Carbohydrates</a:t>
            </a:r>
          </a:p>
          <a:p>
            <a:pPr algn="l" rtl="0">
              <a:lnSpc>
                <a:spcPct val="80000"/>
              </a:lnSpc>
              <a:buFontTx/>
              <a:buNone/>
            </a:pPr>
            <a:endParaRPr lang="en-US" sz="1200" dirty="0" smtClean="0"/>
          </a:p>
          <a:p>
            <a:pPr algn="l" rtl="0">
              <a:lnSpc>
                <a:spcPct val="80000"/>
              </a:lnSpc>
              <a:buFont typeface="Wingdings" pitchFamily="2" charset="2"/>
              <a:buChar char="ü"/>
            </a:pPr>
            <a:r>
              <a:rPr lang="en-US" sz="1200" dirty="0" smtClean="0"/>
              <a:t>Proper Lactose content (more than cows milk)</a:t>
            </a:r>
          </a:p>
          <a:p>
            <a:pPr algn="l" rtl="0">
              <a:lnSpc>
                <a:spcPct val="80000"/>
              </a:lnSpc>
              <a:buFont typeface="Wingdings" pitchFamily="2" charset="2"/>
              <a:buChar char="ü"/>
            </a:pPr>
            <a:r>
              <a:rPr lang="en-US" sz="1200" dirty="0" err="1" smtClean="0"/>
              <a:t>Oligosacharides</a:t>
            </a:r>
            <a:r>
              <a:rPr lang="en-US" sz="1200" dirty="0" smtClean="0"/>
              <a:t> which are different from those in cows milk</a:t>
            </a:r>
          </a:p>
          <a:p>
            <a:pPr algn="l" rtl="0">
              <a:lnSpc>
                <a:spcPct val="80000"/>
              </a:lnSpc>
              <a:buFont typeface="Wingdings" pitchFamily="2" charset="2"/>
              <a:buNone/>
            </a:pPr>
            <a:endParaRPr lang="en-US" sz="1200" dirty="0" smtClean="0"/>
          </a:p>
          <a:p>
            <a:pPr algn="l" rtl="0">
              <a:lnSpc>
                <a:spcPct val="80000"/>
              </a:lnSpc>
            </a:pPr>
            <a:r>
              <a:rPr lang="en-US" sz="1200" dirty="0" smtClean="0"/>
              <a:t>Vitamins &amp; Minerals</a:t>
            </a:r>
          </a:p>
          <a:p>
            <a:pPr algn="l" rtl="0">
              <a:lnSpc>
                <a:spcPct val="80000"/>
              </a:lnSpc>
              <a:buFontTx/>
              <a:buNone/>
            </a:pPr>
            <a:endParaRPr lang="en-US" sz="1200" dirty="0" smtClean="0"/>
          </a:p>
          <a:p>
            <a:pPr algn="l" rtl="0">
              <a:lnSpc>
                <a:spcPct val="80000"/>
              </a:lnSpc>
              <a:buFont typeface="Wingdings" pitchFamily="2" charset="2"/>
              <a:buChar char="ü"/>
            </a:pPr>
            <a:r>
              <a:rPr lang="en-US" sz="1200" dirty="0" smtClean="0"/>
              <a:t>Proper amounts</a:t>
            </a:r>
          </a:p>
          <a:p>
            <a:pPr algn="l" rtl="0">
              <a:lnSpc>
                <a:spcPct val="80000"/>
              </a:lnSpc>
              <a:buFont typeface="Wingdings" pitchFamily="2" charset="2"/>
              <a:buChar char="v"/>
            </a:pPr>
            <a:r>
              <a:rPr lang="en-US" sz="1200" dirty="0" smtClean="0">
                <a:solidFill>
                  <a:srgbClr val="333333"/>
                </a:solidFill>
              </a:rPr>
              <a:t>3 times more sodium &amp; potassium &amp; 6 times more phosphorus in cows milk while significantly higher amounts of </a:t>
            </a:r>
            <a:r>
              <a:rPr lang="en-US" sz="1200" dirty="0" err="1" smtClean="0">
                <a:solidFill>
                  <a:srgbClr val="333333"/>
                </a:solidFill>
              </a:rPr>
              <a:t>vitA,C,D,E</a:t>
            </a:r>
            <a:r>
              <a:rPr lang="en-US" sz="1200" dirty="0" smtClean="0">
                <a:solidFill>
                  <a:srgbClr val="333333"/>
                </a:solidFill>
              </a:rPr>
              <a:t> in breast milk</a:t>
            </a:r>
            <a:r>
              <a:rPr lang="fa-IR" sz="1200"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a-IR"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a-IR" sz="1200" b="1" dirty="0" smtClean="0"/>
          </a:p>
          <a:p>
            <a:pPr algn="l" rtl="0">
              <a:lnSpc>
                <a:spcPct val="90000"/>
              </a:lnSpc>
            </a:pPr>
            <a:r>
              <a:rPr lang="en-US" sz="1200" dirty="0" err="1" smtClean="0"/>
              <a:t>Colostrum</a:t>
            </a:r>
            <a:r>
              <a:rPr lang="en-US" sz="1200" dirty="0" smtClean="0"/>
              <a:t> (first 5 days postpartum)</a:t>
            </a:r>
          </a:p>
          <a:p>
            <a:pPr algn="l" rtl="0">
              <a:lnSpc>
                <a:spcPct val="90000"/>
              </a:lnSpc>
              <a:buFontTx/>
              <a:buNone/>
            </a:pPr>
            <a:endParaRPr lang="en-US" sz="1200" dirty="0" smtClean="0"/>
          </a:p>
          <a:p>
            <a:pPr algn="l" rtl="0">
              <a:lnSpc>
                <a:spcPct val="90000"/>
              </a:lnSpc>
              <a:buFont typeface="Wingdings" pitchFamily="2" charset="2"/>
              <a:buChar char="ü"/>
            </a:pPr>
            <a:r>
              <a:rPr lang="en-US" sz="1200" dirty="0" smtClean="0">
                <a:solidFill>
                  <a:srgbClr val="333333"/>
                </a:solidFill>
              </a:rPr>
              <a:t>Low in fat but high in protein and </a:t>
            </a:r>
            <a:r>
              <a:rPr lang="en-US" sz="1200" dirty="0" err="1" smtClean="0">
                <a:solidFill>
                  <a:srgbClr val="333333"/>
                </a:solidFill>
              </a:rPr>
              <a:t>IgA</a:t>
            </a:r>
            <a:endParaRPr lang="en-US" sz="1200" dirty="0" smtClean="0">
              <a:solidFill>
                <a:srgbClr val="333333"/>
              </a:solidFill>
            </a:endParaRPr>
          </a:p>
          <a:p>
            <a:pPr algn="l" rtl="0">
              <a:lnSpc>
                <a:spcPct val="90000"/>
              </a:lnSpc>
              <a:buFontTx/>
              <a:buNone/>
            </a:pPr>
            <a:endParaRPr lang="en-US" sz="1200" dirty="0" smtClean="0">
              <a:solidFill>
                <a:srgbClr val="333333"/>
              </a:solidFill>
            </a:endParaRPr>
          </a:p>
          <a:p>
            <a:pPr algn="l" rtl="0">
              <a:lnSpc>
                <a:spcPct val="90000"/>
              </a:lnSpc>
            </a:pPr>
            <a:r>
              <a:rPr lang="en-US" sz="1200" dirty="0" smtClean="0"/>
              <a:t>Transitional milk(6to up to 14 days postpartum)</a:t>
            </a:r>
          </a:p>
          <a:p>
            <a:pPr algn="l" rtl="0">
              <a:lnSpc>
                <a:spcPct val="90000"/>
              </a:lnSpc>
              <a:buFontTx/>
              <a:buNone/>
            </a:pPr>
            <a:endParaRPr lang="en-US" sz="1200" dirty="0" smtClean="0"/>
          </a:p>
          <a:p>
            <a:pPr algn="l" rtl="0">
              <a:lnSpc>
                <a:spcPct val="90000"/>
              </a:lnSpc>
              <a:buFont typeface="Wingdings" pitchFamily="2" charset="2"/>
              <a:buChar char="ü"/>
            </a:pPr>
            <a:r>
              <a:rPr lang="en-US" sz="1200" dirty="0" smtClean="0">
                <a:solidFill>
                  <a:srgbClr val="333333"/>
                </a:solidFill>
              </a:rPr>
              <a:t>Nutrient composition gradually becomes more like mature milk</a:t>
            </a:r>
          </a:p>
          <a:p>
            <a:pPr algn="l" rtl="0">
              <a:lnSpc>
                <a:spcPct val="90000"/>
              </a:lnSpc>
              <a:buFontTx/>
              <a:buNone/>
            </a:pPr>
            <a:endParaRPr lang="en-US" sz="1200" dirty="0" smtClean="0">
              <a:solidFill>
                <a:srgbClr val="333333"/>
              </a:solidFill>
            </a:endParaRPr>
          </a:p>
          <a:p>
            <a:pPr algn="l" rtl="0">
              <a:lnSpc>
                <a:spcPct val="90000"/>
              </a:lnSpc>
            </a:pPr>
            <a:r>
              <a:rPr lang="en-US" sz="1200" dirty="0" smtClean="0"/>
              <a:t>Mature milk (from around 2 weeks postpartum)</a:t>
            </a:r>
          </a:p>
          <a:p>
            <a:pPr algn="l" rtl="0">
              <a:lnSpc>
                <a:spcPct val="90000"/>
              </a:lnSpc>
              <a:buFontTx/>
              <a:buNone/>
            </a:pPr>
            <a:endParaRPr lang="en-US" sz="1200" dirty="0" smtClean="0"/>
          </a:p>
          <a:p>
            <a:pPr algn="l" rtl="0">
              <a:lnSpc>
                <a:spcPct val="90000"/>
              </a:lnSpc>
              <a:buFontTx/>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t>Adapting</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Variations during a feed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Foremilk to satisfy </a:t>
            </a:r>
            <a:r>
              <a:rPr lang="en-US" b="1" dirty="0" err="1" smtClean="0"/>
              <a:t>baby,s</a:t>
            </a:r>
            <a:r>
              <a:rPr lang="en-US" b="1" dirty="0" smtClean="0"/>
              <a:t> thirst &amp; then </a:t>
            </a:r>
            <a:r>
              <a:rPr lang="en-US" b="1" dirty="0" err="1" smtClean="0"/>
              <a:t>hindmilk</a:t>
            </a:r>
            <a:r>
              <a:rPr lang="en-US" b="1" dirty="0" smtClean="0"/>
              <a:t> to satisfy babies hunger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Adaptation to climate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more foremilk in hot climate to keep baby hydrated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Relatively low sodium to keep the RSL low while meeting the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Adaptation even to Gender</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25 % greater energy for male infants!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algn="l" rtl="0"/>
            <a:r>
              <a:rPr lang="en-US" b="1" dirty="0" smtClean="0"/>
              <a:t>Complete</a:t>
            </a:r>
          </a:p>
          <a:p>
            <a:pPr algn="l" rtl="0"/>
            <a:r>
              <a:rPr lang="en-US" sz="1200" dirty="0" smtClean="0"/>
              <a:t>Immunoglobulin</a:t>
            </a:r>
          </a:p>
          <a:p>
            <a:pPr algn="l" rtl="0"/>
            <a:r>
              <a:rPr lang="en-US" sz="1200" dirty="0" smtClean="0"/>
              <a:t>Nucleotides</a:t>
            </a:r>
          </a:p>
          <a:p>
            <a:pPr algn="l" rtl="0"/>
            <a:r>
              <a:rPr lang="en-US" sz="1200" dirty="0" smtClean="0"/>
              <a:t>Hormones</a:t>
            </a:r>
          </a:p>
          <a:p>
            <a:pPr algn="l" rtl="0"/>
            <a:r>
              <a:rPr lang="en-US" sz="1200" dirty="0" smtClean="0"/>
              <a:t>Poly Amines</a:t>
            </a:r>
          </a:p>
          <a:p>
            <a:pPr algn="l" rtl="0"/>
            <a:r>
              <a:rPr lang="en-US" sz="1200" dirty="0" smtClean="0"/>
              <a:t>Enzymes</a:t>
            </a:r>
          </a:p>
          <a:p>
            <a:pPr algn="l" rtl="0"/>
            <a:r>
              <a:rPr lang="en-US" sz="1200" dirty="0" smtClean="0"/>
              <a:t>Natural micro flora</a:t>
            </a:r>
          </a:p>
          <a:p>
            <a:pPr algn="l" rtl="0"/>
            <a:r>
              <a:rPr lang="en-US" sz="1200" dirty="0" smtClean="0"/>
              <a:t>Oligosaccharides</a:t>
            </a:r>
          </a:p>
          <a:p>
            <a:pPr algn="l" rtl="0"/>
            <a:endParaRPr lang="fa-IR" dirty="0"/>
          </a:p>
        </p:txBody>
      </p:sp>
      <p:sp>
        <p:nvSpPr>
          <p:cNvPr id="4" name="Slide Number Placeholder 3"/>
          <p:cNvSpPr>
            <a:spLocks noGrp="1"/>
          </p:cNvSpPr>
          <p:nvPr>
            <p:ph type="sldNum" sz="quarter" idx="10"/>
          </p:nvPr>
        </p:nvSpPr>
        <p:spPr/>
        <p:txBody>
          <a:bodyPr/>
          <a:lstStyle/>
          <a:p>
            <a:fld id="{779EB030-F4D1-4E84-B571-B3FE11FB1417}" type="slidenum">
              <a:rPr lang="fa-IR" smtClean="0">
                <a:solidFill>
                  <a:prstClr val="black"/>
                </a:solidFill>
              </a:rPr>
              <a:pPr/>
              <a:t>3</a:t>
            </a:fld>
            <a:endParaRPr lang="fa-I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i="1" kern="1200" baseline="0" dirty="0" smtClean="0">
                <a:solidFill>
                  <a:schemeClr val="tx1"/>
                </a:solidFill>
                <a:latin typeface="+mn-lt"/>
                <a:ea typeface="+mn-ea"/>
                <a:cs typeface="+mn-cs"/>
              </a:rPr>
              <a:t>Complementary feedings: </a:t>
            </a:r>
            <a:r>
              <a:rPr lang="en-US" sz="1200" i="1" kern="1200" baseline="0" dirty="0" smtClean="0">
                <a:solidFill>
                  <a:schemeClr val="tx1"/>
                </a:solidFill>
                <a:latin typeface="+mn-lt"/>
                <a:ea typeface="+mn-ea"/>
                <a:cs typeface="+mn-cs"/>
              </a:rPr>
              <a:t>Feedings provided in addition to</a:t>
            </a:r>
          </a:p>
          <a:p>
            <a:pPr algn="l"/>
            <a:r>
              <a:rPr lang="en-US" sz="1200" kern="1200" baseline="0" dirty="0" smtClean="0">
                <a:solidFill>
                  <a:schemeClr val="tx1"/>
                </a:solidFill>
                <a:latin typeface="+mn-lt"/>
                <a:ea typeface="+mn-ea"/>
                <a:cs typeface="+mn-cs"/>
              </a:rPr>
              <a:t>breastfeeding when </a:t>
            </a:r>
            <a:r>
              <a:rPr lang="en-US" sz="1200" kern="1200" baseline="0" dirty="0" err="1" smtClean="0">
                <a:solidFill>
                  <a:schemeClr val="tx1"/>
                </a:solidFill>
                <a:latin typeface="+mn-lt"/>
                <a:ea typeface="+mn-ea"/>
                <a:cs typeface="+mn-cs"/>
              </a:rPr>
              <a:t>breastmilk</a:t>
            </a:r>
            <a:r>
              <a:rPr lang="en-US" sz="1200" kern="1200" baseline="0" dirty="0" smtClean="0">
                <a:solidFill>
                  <a:schemeClr val="tx1"/>
                </a:solidFill>
                <a:latin typeface="+mn-lt"/>
                <a:ea typeface="+mn-ea"/>
                <a:cs typeface="+mn-cs"/>
              </a:rPr>
              <a:t> alone is no longer sufficient.</a:t>
            </a:r>
          </a:p>
          <a:p>
            <a:pPr algn="l"/>
            <a:r>
              <a:rPr lang="en-US" sz="1200" kern="1200" baseline="0" dirty="0" smtClean="0">
                <a:solidFill>
                  <a:schemeClr val="tx1"/>
                </a:solidFill>
                <a:latin typeface="+mn-lt"/>
                <a:ea typeface="+mn-ea"/>
                <a:cs typeface="+mn-cs"/>
              </a:rPr>
              <a:t>This term is used to describe foods or liquids given</a:t>
            </a:r>
          </a:p>
          <a:p>
            <a:pPr algn="l"/>
            <a:r>
              <a:rPr lang="en-US" sz="1200" kern="1200" baseline="0" dirty="0" smtClean="0">
                <a:solidFill>
                  <a:schemeClr val="tx1"/>
                </a:solidFill>
                <a:latin typeface="+mn-lt"/>
                <a:ea typeface="+mn-ea"/>
                <a:cs typeface="+mn-cs"/>
              </a:rPr>
              <a:t>in addition to breastfeeding after 6 months, a “complement”</a:t>
            </a:r>
          </a:p>
          <a:p>
            <a:pPr algn="l"/>
            <a:r>
              <a:rPr lang="en-US" sz="1200" kern="1200" baseline="0" dirty="0" smtClean="0">
                <a:solidFill>
                  <a:schemeClr val="tx1"/>
                </a:solidFill>
                <a:latin typeface="+mn-lt"/>
                <a:ea typeface="+mn-ea"/>
                <a:cs typeface="+mn-cs"/>
              </a:rPr>
              <a:t>to breastfeeding needed for adequate nutrition.</a:t>
            </a:r>
            <a:endParaRPr lang="fa-IR" dirty="0"/>
          </a:p>
        </p:txBody>
      </p:sp>
      <p:sp>
        <p:nvSpPr>
          <p:cNvPr id="4" name="Slide Number Placeholder 3"/>
          <p:cNvSpPr>
            <a:spLocks noGrp="1"/>
          </p:cNvSpPr>
          <p:nvPr>
            <p:ph type="sldNum" sz="quarter" idx="10"/>
          </p:nvPr>
        </p:nvSpPr>
        <p:spPr/>
        <p:txBody>
          <a:bodyPr/>
          <a:lstStyle/>
          <a:p>
            <a:fld id="{93AC60CD-C2D0-43E1-8D77-8C02C4AFDBDE}" type="slidenum">
              <a:rPr lang="fa-IR" smtClean="0"/>
              <a:pPr/>
              <a:t>4</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5</a:t>
            </a:fld>
            <a:endParaRPr lang="fa-IR"/>
          </a:p>
        </p:txBody>
      </p:sp>
    </p:spTree>
    <p:extLst>
      <p:ext uri="{BB962C8B-B14F-4D97-AF65-F5344CB8AC3E}">
        <p14:creationId xmlns="" xmlns:p14="http://schemas.microsoft.com/office/powerpoint/2010/main" val="43917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aap</a:t>
            </a:r>
            <a:endParaRPr lang="en-US"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7</a:t>
            </a:fld>
            <a:endParaRPr lang="fa-IR"/>
          </a:p>
        </p:txBody>
      </p:sp>
    </p:spTree>
    <p:extLst>
      <p:ext uri="{BB962C8B-B14F-4D97-AF65-F5344CB8AC3E}">
        <p14:creationId xmlns="" xmlns:p14="http://schemas.microsoft.com/office/powerpoint/2010/main" val="345119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استفاده </a:t>
            </a:r>
            <a:r>
              <a:rPr lang="fa-IR" dirty="0" smtClean="0"/>
              <a:t>از </a:t>
            </a:r>
            <a:r>
              <a:rPr lang="fa-IR" dirty="0" err="1" smtClean="0"/>
              <a:t>شير</a:t>
            </a:r>
            <a:r>
              <a:rPr lang="fa-IR" dirty="0" smtClean="0"/>
              <a:t> کمکی بدون ضرورت پزشکی در 521 نوزاد نشان داده که حدود 4 برابر کمتر در سن 3 </a:t>
            </a:r>
            <a:r>
              <a:rPr lang="fa-IR" dirty="0" err="1" smtClean="0"/>
              <a:t>ماهگی</a:t>
            </a:r>
            <a:r>
              <a:rPr lang="fa-IR" dirty="0" smtClean="0"/>
              <a:t> موفق به استفاده از </a:t>
            </a:r>
            <a:r>
              <a:rPr lang="fa-IR" dirty="0" err="1" smtClean="0"/>
              <a:t>شير</a:t>
            </a:r>
            <a:r>
              <a:rPr lang="fa-IR" dirty="0" smtClean="0"/>
              <a:t> مادر شده </a:t>
            </a:r>
            <a:r>
              <a:rPr lang="fa-IR" dirty="0" err="1" smtClean="0"/>
              <a:t>اند</a:t>
            </a:r>
            <a:endParaRPr lang="fa-IR" dirty="0" smtClean="0"/>
          </a:p>
          <a:p>
            <a:endParaRPr lang="en-US"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8</a:t>
            </a:fld>
            <a:endParaRPr lang="fa-IR"/>
          </a:p>
        </p:txBody>
      </p:sp>
    </p:spTree>
    <p:extLst>
      <p:ext uri="{BB962C8B-B14F-4D97-AF65-F5344CB8AC3E}">
        <p14:creationId xmlns="" xmlns:p14="http://schemas.microsoft.com/office/powerpoint/2010/main" val="3451193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aap</a:t>
            </a:r>
            <a:endParaRPr lang="en-US"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9</a:t>
            </a:fld>
            <a:endParaRPr lang="fa-IR"/>
          </a:p>
        </p:txBody>
      </p:sp>
    </p:spTree>
    <p:extLst>
      <p:ext uri="{BB962C8B-B14F-4D97-AF65-F5344CB8AC3E}">
        <p14:creationId xmlns="" xmlns:p14="http://schemas.microsoft.com/office/powerpoint/2010/main" val="345119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1" kern="1200" dirty="0" smtClean="0">
                <a:solidFill>
                  <a:schemeClr val="tx1"/>
                </a:solidFill>
                <a:latin typeface="+mn-lt"/>
                <a:ea typeface="+mn-ea"/>
                <a:cs typeface="+mn-cs"/>
              </a:rPr>
              <a:t>Weight change in the term baby in the first 2 weeks of life</a:t>
            </a:r>
            <a:endParaRPr lang="en-US" sz="1200" kern="1200" dirty="0" smtClean="0">
              <a:solidFill>
                <a:schemeClr val="tx1"/>
              </a:solidFill>
              <a:latin typeface="+mn-lt"/>
              <a:ea typeface="+mn-ea"/>
              <a:cs typeface="+mn-cs"/>
            </a:endParaRPr>
          </a:p>
          <a:p>
            <a:pPr algn="l" rtl="0"/>
            <a:r>
              <a:rPr lang="en-US" sz="1200" b="1" kern="1200" dirty="0" smtClean="0">
                <a:solidFill>
                  <a:schemeClr val="tx1"/>
                </a:solidFill>
                <a:latin typeface="+mn-lt"/>
                <a:ea typeface="+mn-ea"/>
                <a:cs typeface="+mn-cs"/>
              </a:rPr>
              <a:t>Abstract</a:t>
            </a:r>
            <a:endParaRPr lang="en-US" sz="1200" kern="1200" dirty="0" smtClean="0">
              <a:solidFill>
                <a:schemeClr val="tx1"/>
              </a:solidFill>
              <a:latin typeface="+mn-lt"/>
              <a:ea typeface="+mn-ea"/>
              <a:cs typeface="+mn-cs"/>
            </a:endParaRPr>
          </a:p>
          <a:p>
            <a:pPr algn="l" rtl="0"/>
            <a:r>
              <a:rPr lang="en-US" sz="1200" kern="1200" dirty="0" smtClean="0">
                <a:solidFill>
                  <a:schemeClr val="tx1"/>
                </a:solidFill>
                <a:latin typeface="+mn-lt"/>
                <a:ea typeface="+mn-ea"/>
                <a:cs typeface="+mn-cs"/>
              </a:rPr>
              <a:t>Background: Midwives once used serial weighing to highlight lactation problems, but this is now discouraged for the fear of undermining maternal confidence.</a:t>
            </a:r>
          </a:p>
          <a:p>
            <a:pPr algn="l" rtl="0"/>
            <a:r>
              <a:rPr lang="en-US" sz="1200" kern="1200" dirty="0" smtClean="0">
                <a:solidFill>
                  <a:schemeClr val="tx1"/>
                </a:solidFill>
                <a:latin typeface="+mn-lt"/>
                <a:ea typeface="+mn-ea"/>
                <a:cs typeface="+mn-cs"/>
              </a:rPr>
              <a:t>Aim: To explore weight changes in healthy newborn term babies, to gain information to aid interpretation of such measurements and to construct a </a:t>
            </a:r>
            <a:r>
              <a:rPr lang="en-US" sz="1200" kern="1200" dirty="0" err="1" smtClean="0">
                <a:solidFill>
                  <a:schemeClr val="tx1"/>
                </a:solidFill>
                <a:latin typeface="+mn-lt"/>
                <a:ea typeface="+mn-ea"/>
                <a:cs typeface="+mn-cs"/>
              </a:rPr>
              <a:t>centile</a:t>
            </a:r>
            <a:r>
              <a:rPr lang="en-US" sz="1200" kern="1200" dirty="0" smtClean="0">
                <a:solidFill>
                  <a:schemeClr val="tx1"/>
                </a:solidFill>
                <a:latin typeface="+mn-lt"/>
                <a:ea typeface="+mn-ea"/>
                <a:cs typeface="+mn-cs"/>
              </a:rPr>
              <a:t> chart for those exclusively breastfed during the first 2 weeks.</a:t>
            </a:r>
          </a:p>
          <a:p>
            <a:pPr algn="l" rtl="0"/>
            <a:r>
              <a:rPr lang="en-US" sz="1200" kern="1200" dirty="0" smtClean="0">
                <a:solidFill>
                  <a:schemeClr val="tx1"/>
                </a:solidFill>
                <a:latin typeface="+mn-lt"/>
                <a:ea typeface="+mn-ea"/>
                <a:cs typeface="+mn-cs"/>
              </a:rPr>
              <a:t>Method: Two hundred ninety-nine mothers weighed their baby daily using the same electronic scales. In 46 cases, three or more consecutive measurements were omitted leaving 253 series to evaluate, of which 111 were exclusively breastfed.</a:t>
            </a:r>
          </a:p>
          <a:p>
            <a:pPr algn="l" rtl="0"/>
            <a:r>
              <a:rPr lang="en-US" sz="1200" kern="1200" dirty="0" smtClean="0">
                <a:solidFill>
                  <a:schemeClr val="tx1"/>
                </a:solidFill>
                <a:latin typeface="+mn-lt"/>
                <a:ea typeface="+mn-ea"/>
                <a:cs typeface="+mn-cs"/>
              </a:rPr>
              <a:t>Results: Breastfed babies lost a mean 6.4% of </a:t>
            </a:r>
            <a:r>
              <a:rPr lang="en-US" sz="1200" kern="1200" dirty="0" err="1" smtClean="0">
                <a:solidFill>
                  <a:schemeClr val="tx1"/>
                </a:solidFill>
                <a:latin typeface="+mn-lt"/>
                <a:ea typeface="+mn-ea"/>
                <a:cs typeface="+mn-cs"/>
              </a:rPr>
              <a:t>birthweight</a:t>
            </a:r>
            <a:r>
              <a:rPr lang="en-US" sz="1200" kern="1200" dirty="0" smtClean="0">
                <a:solidFill>
                  <a:schemeClr val="tx1"/>
                </a:solidFill>
                <a:latin typeface="+mn-lt"/>
                <a:ea typeface="+mn-ea"/>
                <a:cs typeface="+mn-cs"/>
              </a:rPr>
              <a:t> (95% CI: 5.5–7.3%) before starting to gain, and 54% took more than 8 days to regain </a:t>
            </a:r>
            <a:r>
              <a:rPr lang="en-US" sz="1200" kern="1200" dirty="0" err="1" smtClean="0">
                <a:solidFill>
                  <a:schemeClr val="tx1"/>
                </a:solidFill>
                <a:latin typeface="+mn-lt"/>
                <a:ea typeface="+mn-ea"/>
                <a:cs typeface="+mn-cs"/>
              </a:rPr>
              <a:t>birthweight</a:t>
            </a:r>
            <a:r>
              <a:rPr lang="en-US" sz="1200" kern="1200" dirty="0" smtClean="0">
                <a:solidFill>
                  <a:schemeClr val="tx1"/>
                </a:solidFill>
                <a:latin typeface="+mn-lt"/>
                <a:ea typeface="+mn-ea"/>
                <a:cs typeface="+mn-cs"/>
              </a:rPr>
              <a:t>. Artificially fed babies lost less (3.7%, 95% CI: 2.7–4.7%), but 39% had not regained their </a:t>
            </a:r>
            <a:r>
              <a:rPr lang="en-US" sz="1200" kern="1200" dirty="0" err="1" smtClean="0">
                <a:solidFill>
                  <a:schemeClr val="tx1"/>
                </a:solidFill>
                <a:latin typeface="+mn-lt"/>
                <a:ea typeface="+mn-ea"/>
                <a:cs typeface="+mn-cs"/>
              </a:rPr>
              <a:t>birthweight</a:t>
            </a:r>
            <a:r>
              <a:rPr lang="en-US" sz="1200" kern="1200" dirty="0" smtClean="0">
                <a:solidFill>
                  <a:schemeClr val="tx1"/>
                </a:solidFill>
                <a:latin typeface="+mn-lt"/>
                <a:ea typeface="+mn-ea"/>
                <a:cs typeface="+mn-cs"/>
              </a:rPr>
              <a:t> by 8 days. Once </a:t>
            </a:r>
            <a:r>
              <a:rPr lang="en-US" sz="1200" kern="1200" dirty="0" err="1" smtClean="0">
                <a:solidFill>
                  <a:schemeClr val="tx1"/>
                </a:solidFill>
                <a:latin typeface="+mn-lt"/>
                <a:ea typeface="+mn-ea"/>
                <a:cs typeface="+mn-cs"/>
              </a:rPr>
              <a:t>birthweight</a:t>
            </a:r>
            <a:r>
              <a:rPr lang="en-US" sz="1200" kern="1200" dirty="0" smtClean="0">
                <a:solidFill>
                  <a:schemeClr val="tx1"/>
                </a:solidFill>
                <a:latin typeface="+mn-lt"/>
                <a:ea typeface="+mn-ea"/>
                <a:cs typeface="+mn-cs"/>
              </a:rPr>
              <a:t> was regained, average gain was about 1% of </a:t>
            </a:r>
            <a:r>
              <a:rPr lang="en-US" sz="1200" kern="1200" dirty="0" err="1" smtClean="0">
                <a:solidFill>
                  <a:schemeClr val="tx1"/>
                </a:solidFill>
                <a:latin typeface="+mn-lt"/>
                <a:ea typeface="+mn-ea"/>
                <a:cs typeface="+mn-cs"/>
              </a:rPr>
              <a:t>birthweight</a:t>
            </a:r>
            <a:r>
              <a:rPr lang="en-US" sz="1200" kern="1200" dirty="0" smtClean="0">
                <a:solidFill>
                  <a:schemeClr val="tx1"/>
                </a:solidFill>
                <a:latin typeface="+mn-lt"/>
                <a:ea typeface="+mn-ea"/>
                <a:cs typeface="+mn-cs"/>
              </a:rPr>
              <a:t> per day in both breast- and artificially-fed babies. Measurements less than 5 days apart predicted average weight gain poorly.</a:t>
            </a:r>
          </a:p>
          <a:p>
            <a:pPr algn="l" rtl="0"/>
            <a:r>
              <a:rPr lang="en-US" sz="1200" kern="1200" dirty="0" smtClean="0">
                <a:solidFill>
                  <a:schemeClr val="tx1"/>
                </a:solidFill>
                <a:latin typeface="+mn-lt"/>
                <a:ea typeface="+mn-ea"/>
                <a:cs typeface="+mn-cs"/>
              </a:rPr>
              <a:t>Conclusions: Feeding problems should be considered if weight is not increasing by 6 days, but some healthy babies take 17 days to regain their </a:t>
            </a:r>
            <a:r>
              <a:rPr lang="en-US" sz="1200" kern="1200" dirty="0" err="1" smtClean="0">
                <a:solidFill>
                  <a:schemeClr val="tx1"/>
                </a:solidFill>
                <a:latin typeface="+mn-lt"/>
                <a:ea typeface="+mn-ea"/>
                <a:cs typeface="+mn-cs"/>
              </a:rPr>
              <a:t>birthweight</a:t>
            </a:r>
            <a:r>
              <a:rPr lang="en-US" sz="1200" kern="1200" dirty="0" smtClean="0">
                <a:solidFill>
                  <a:schemeClr val="tx1"/>
                </a:solidFill>
                <a:latin typeface="+mn-lt"/>
                <a:ea typeface="+mn-ea"/>
                <a:cs typeface="+mn-cs"/>
              </a:rPr>
              <a:t>.</a:t>
            </a:r>
          </a:p>
          <a:p>
            <a:pPr algn="l"/>
            <a:endParaRPr lang="en-US"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10</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ts val="3400"/>
              </a:lnSpc>
              <a:spcBef>
                <a:spcPct val="0"/>
              </a:spcBef>
            </a:pPr>
            <a:r>
              <a:rPr lang="en-US" b="1" dirty="0" smtClean="0"/>
              <a:t>American College of Obstetricians and Gynecologists 2014</a:t>
            </a:r>
          </a:p>
          <a:p>
            <a:pPr algn="l">
              <a:lnSpc>
                <a:spcPts val="3400"/>
              </a:lnSpc>
              <a:spcBef>
                <a:spcPct val="0"/>
              </a:spcBef>
            </a:pPr>
            <a:r>
              <a:rPr lang="en-US" b="1" dirty="0" smtClean="0"/>
              <a:t>AAP Textbook of pediatric Care 2013 </a:t>
            </a:r>
          </a:p>
          <a:p>
            <a:pPr algn="l">
              <a:lnSpc>
                <a:spcPts val="3400"/>
              </a:lnSpc>
              <a:spcBef>
                <a:spcPct val="0"/>
              </a:spcBef>
            </a:pPr>
            <a:r>
              <a:rPr lang="fa-IR" b="1" dirty="0" smtClean="0"/>
              <a:t>     ََ</a:t>
            </a:r>
            <a:r>
              <a:rPr lang="en-US" b="1" dirty="0" smtClean="0"/>
              <a:t>Weight Loss</a:t>
            </a:r>
            <a:r>
              <a:rPr lang="en-US" b="1" baseline="0" dirty="0" smtClean="0"/>
              <a:t>   AAP </a:t>
            </a:r>
            <a:endParaRPr lang="en-US" b="1" dirty="0" smtClean="0"/>
          </a:p>
          <a:p>
            <a:pPr lvl="1" algn="l">
              <a:lnSpc>
                <a:spcPts val="2800"/>
              </a:lnSpc>
              <a:spcBef>
                <a:spcPct val="0"/>
              </a:spcBef>
            </a:pPr>
            <a:r>
              <a:rPr lang="en-US" sz="2600" dirty="0" smtClean="0"/>
              <a:t>Average loss of 5% over the first </a:t>
            </a:r>
            <a:br>
              <a:rPr lang="en-US" sz="2600" dirty="0" smtClean="0"/>
            </a:br>
            <a:r>
              <a:rPr lang="en-US" sz="2600" dirty="0" smtClean="0"/>
              <a:t>3–4 days.</a:t>
            </a:r>
          </a:p>
          <a:p>
            <a:pPr lvl="1" algn="l">
              <a:lnSpc>
                <a:spcPts val="2800"/>
              </a:lnSpc>
              <a:spcBef>
                <a:spcPct val="0"/>
              </a:spcBef>
            </a:pPr>
            <a:r>
              <a:rPr lang="en-US" sz="2600" dirty="0" smtClean="0"/>
              <a:t>Loss greater than 7% </a:t>
            </a:r>
            <a:r>
              <a:rPr lang="en-US" sz="2400" dirty="0" smtClean="0"/>
              <a:t>and no further wt loss by day 5 </a:t>
            </a:r>
            <a:r>
              <a:rPr lang="en-US" sz="2600" dirty="0" smtClean="0"/>
              <a:t>mandates careful evaluation of breastfeeding</a:t>
            </a:r>
            <a:r>
              <a:rPr lang="en-US" dirty="0" smtClean="0"/>
              <a:t>.</a:t>
            </a:r>
          </a:p>
          <a:p>
            <a:pPr algn="l">
              <a:lnSpc>
                <a:spcPts val="3400"/>
              </a:lnSpc>
              <a:spcBef>
                <a:spcPts val="600"/>
              </a:spcBef>
            </a:pPr>
            <a:r>
              <a:rPr lang="en-US" b="1" dirty="0" smtClean="0"/>
              <a:t>Weight Gain</a:t>
            </a:r>
          </a:p>
          <a:p>
            <a:pPr lvl="1" algn="l">
              <a:lnSpc>
                <a:spcPts val="2800"/>
              </a:lnSpc>
              <a:spcBef>
                <a:spcPct val="0"/>
              </a:spcBef>
            </a:pPr>
            <a:r>
              <a:rPr lang="en-US" sz="2600" dirty="0" smtClean="0"/>
              <a:t>Begins with increase in mother’s </a:t>
            </a:r>
            <a:br>
              <a:rPr lang="en-US" sz="2600" dirty="0" smtClean="0"/>
            </a:br>
            <a:r>
              <a:rPr lang="en-US" sz="2600" dirty="0" smtClean="0"/>
              <a:t>milk production by at least day 4–5.</a:t>
            </a:r>
          </a:p>
          <a:p>
            <a:pPr lvl="1" algn="l">
              <a:lnSpc>
                <a:spcPts val="2800"/>
              </a:lnSpc>
              <a:spcBef>
                <a:spcPct val="0"/>
              </a:spcBef>
            </a:pPr>
            <a:r>
              <a:rPr lang="en-US" sz="2600" dirty="0" smtClean="0"/>
              <a:t>Expect gain of 15–30 g/day (1/2 to </a:t>
            </a:r>
            <a:br>
              <a:rPr lang="en-US" sz="2600" dirty="0" smtClean="0"/>
            </a:br>
            <a:r>
              <a:rPr lang="en-US" sz="2600" dirty="0" smtClean="0"/>
              <a:t>1 oz per day) through the first </a:t>
            </a:r>
            <a:br>
              <a:rPr lang="en-US" sz="2600" dirty="0" smtClean="0"/>
            </a:br>
            <a:r>
              <a:rPr lang="en-US" sz="2600" dirty="0" smtClean="0"/>
              <a:t>2–3 months of life</a:t>
            </a:r>
            <a:endParaRPr lang="fa-IR" dirty="0"/>
          </a:p>
        </p:txBody>
      </p:sp>
      <p:sp>
        <p:nvSpPr>
          <p:cNvPr id="4" name="Slide Number Placeholder 3"/>
          <p:cNvSpPr>
            <a:spLocks noGrp="1"/>
          </p:cNvSpPr>
          <p:nvPr>
            <p:ph type="sldNum" sz="quarter" idx="10"/>
          </p:nvPr>
        </p:nvSpPr>
        <p:spPr/>
        <p:txBody>
          <a:bodyPr/>
          <a:lstStyle/>
          <a:p>
            <a:fld id="{779EB030-F4D1-4E84-B571-B3FE11FB1417}" type="slidenum">
              <a:rPr lang="fa-IR" smtClean="0"/>
              <a:pPr/>
              <a:t>11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19"/>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solidFill>
                  <a:prstClr val="black"/>
                </a:solidFill>
                <a:cs typeface="Arial" pitchFamily="34"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a:solidFill>
                  <a:prstClr val="black"/>
                </a:solidFill>
                <a:latin typeface="Arial" pitchFamily="34" charset="0"/>
              </a:endParaRPr>
            </a:p>
          </p:txBody>
        </p:sp>
        <p:sp>
          <p:nvSpPr>
            <p:cNvPr id="8" name="Freeform 21"/>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cxnSp>
          <p:nvCxnSpPr>
            <p:cNvPr id="10" name="Straight Connector 22"/>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MOH logo.bmp"/>
          <p:cNvPicPr>
            <a:picLocks noChangeAspect="1"/>
          </p:cNvPicPr>
          <p:nvPr userDrawn="1"/>
        </p:nvPicPr>
        <p:blipFill>
          <a:blip r:embed="rId3" cstate="print">
            <a:clrChange>
              <a:clrFrom>
                <a:srgbClr val="FFFFFF"/>
              </a:clrFrom>
              <a:clrTo>
                <a:srgbClr val="FFFFFF">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200025" y="5257800"/>
            <a:ext cx="148272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4" descr="logo final moavenat copy.tif"/>
          <p:cNvPicPr>
            <a:picLocks noChangeAspect="1"/>
          </p:cNvPicPr>
          <p:nvPr userDrawn="1"/>
        </p:nvPicPr>
        <p:blipFill>
          <a:blip r:embed="rId4" cstate="print">
            <a:clrChange>
              <a:clrFrom>
                <a:srgbClr val="FDFDFD"/>
              </a:clrFrom>
              <a:clrTo>
                <a:srgbClr val="FDFDFD">
                  <a:alpha val="0"/>
                </a:srgbClr>
              </a:clrTo>
            </a:clrChange>
            <a:extLst>
              <a:ext uri="{28A0092B-C50C-407E-A947-70E740481C1C}">
                <a14:useLocalDpi xmlns="" xmlns:a14="http://schemas.microsoft.com/office/drawing/2010/main" val="0"/>
              </a:ext>
            </a:extLst>
          </a:blip>
          <a:srcRect t="14444" b="24445"/>
          <a:stretch>
            <a:fillRect/>
          </a:stretch>
        </p:blipFill>
        <p:spPr bwMode="auto">
          <a:xfrm>
            <a:off x="3714744" y="304800"/>
            <a:ext cx="1636713"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ctr">
              <a:defRPr sz="4800" b="1">
                <a:solidFill>
                  <a:schemeClr val="tx2"/>
                </a:solidFill>
                <a:effectLst/>
                <a:cs typeface="B Yagut" pitchFamily="2" charset="-78"/>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b="1">
                <a:solidFill>
                  <a:schemeClr val="tx2"/>
                </a:solidFill>
                <a:cs typeface="B Yagut"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Tree>
    <p:extLst>
      <p:ext uri="{BB962C8B-B14F-4D97-AF65-F5344CB8AC3E}">
        <p14:creationId xmlns="" xmlns:p14="http://schemas.microsoft.com/office/powerpoint/2010/main" val="422393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D4322227-A2C0-497B-978A-3B850B4BB6DA}" type="datetime8">
              <a:rPr lang="fa-IR">
                <a:solidFill>
                  <a:prstClr val="black"/>
                </a:solidFill>
              </a:rPr>
              <a:pPr>
                <a:defRPr/>
              </a:pPr>
              <a:t>17/ابت/22</a:t>
            </a:fld>
            <a:endParaRPr lang="fa-IR">
              <a:solidFill>
                <a:prstClr val="black"/>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6" name="Slide Number Placeholder 5"/>
          <p:cNvSpPr>
            <a:spLocks noGrp="1"/>
          </p:cNvSpPr>
          <p:nvPr>
            <p:ph type="sldNum" sz="quarter" idx="12"/>
          </p:nvPr>
        </p:nvSpPr>
        <p:spPr/>
        <p:txBody>
          <a:bodyPr/>
          <a:lstStyle>
            <a:lvl1pPr>
              <a:defRPr/>
            </a:lvl1pPr>
            <a:extLst/>
          </a:lstStyle>
          <a:p>
            <a:pPr>
              <a:defRPr/>
            </a:pPr>
            <a:fld id="{084BB55B-7E47-4195-A2B7-D04E507ACA1E}" type="slidenum">
              <a:rPr lang="fa-IR">
                <a:solidFill>
                  <a:prstClr val="black"/>
                </a:solidFill>
              </a:rPr>
              <a:pPr>
                <a:defRPr/>
              </a:pPr>
              <a:t>‹#›</a:t>
            </a:fld>
            <a:endParaRPr lang="fa-IR">
              <a:solidFill>
                <a:prstClr val="black"/>
              </a:solidFill>
            </a:endParaRPr>
          </a:p>
        </p:txBody>
      </p:sp>
    </p:spTree>
    <p:extLst>
      <p:ext uri="{BB962C8B-B14F-4D97-AF65-F5344CB8AC3E}">
        <p14:creationId xmlns="" xmlns:p14="http://schemas.microsoft.com/office/powerpoint/2010/main" val="245544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8099146C-F68F-4ECB-8711-0F2E60761E41}" type="datetime8">
              <a:rPr lang="fa-IR">
                <a:solidFill>
                  <a:prstClr val="black"/>
                </a:solidFill>
              </a:rPr>
              <a:pPr>
                <a:defRPr/>
              </a:pPr>
              <a:t>17/ابت/22</a:t>
            </a:fld>
            <a:endParaRPr lang="fa-IR">
              <a:solidFill>
                <a:prstClr val="black"/>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6" name="Slide Number Placeholder 5"/>
          <p:cNvSpPr>
            <a:spLocks noGrp="1"/>
          </p:cNvSpPr>
          <p:nvPr>
            <p:ph type="sldNum" sz="quarter" idx="12"/>
          </p:nvPr>
        </p:nvSpPr>
        <p:spPr/>
        <p:txBody>
          <a:bodyPr/>
          <a:lstStyle>
            <a:lvl1pPr>
              <a:defRPr/>
            </a:lvl1pPr>
            <a:extLst/>
          </a:lstStyle>
          <a:p>
            <a:pPr>
              <a:defRPr/>
            </a:pPr>
            <a:fld id="{6B547C27-7494-4632-813B-7E944D519E37}" type="slidenum">
              <a:rPr lang="fa-IR">
                <a:solidFill>
                  <a:prstClr val="black"/>
                </a:solidFill>
              </a:rPr>
              <a:pPr>
                <a:defRPr/>
              </a:pPr>
              <a:t>‹#›</a:t>
            </a:fld>
            <a:endParaRPr lang="fa-IR">
              <a:solidFill>
                <a:prstClr val="black"/>
              </a:solidFill>
            </a:endParaRPr>
          </a:p>
        </p:txBody>
      </p:sp>
    </p:spTree>
    <p:extLst>
      <p:ext uri="{BB962C8B-B14F-4D97-AF65-F5344CB8AC3E}">
        <p14:creationId xmlns="" xmlns:p14="http://schemas.microsoft.com/office/powerpoint/2010/main" val="376630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6" descr="logo final moavenat copy.tif"/>
          <p:cNvPicPr>
            <a:picLocks noChangeAspect="1"/>
          </p:cNvPicPr>
          <p:nvPr userDrawn="1"/>
        </p:nvPicPr>
        <p:blipFill>
          <a:blip r:embed="rId2" cstate="print">
            <a:lum bright="70000" contrast="-70000"/>
            <a:extLst>
              <a:ext uri="{28A0092B-C50C-407E-A947-70E740481C1C}">
                <a14:useLocalDpi xmlns="" xmlns:a14="http://schemas.microsoft.com/office/drawing/2010/main" val="0"/>
              </a:ext>
            </a:extLst>
          </a:blip>
          <a:srcRect t="11737" b="26376"/>
          <a:stretch>
            <a:fillRect/>
          </a:stretch>
        </p:blipFill>
        <p:spPr bwMode="auto">
          <a:xfrm>
            <a:off x="2362200" y="1524000"/>
            <a:ext cx="4999038"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cs typeface="B Yagut" pitchFamily="2" charset="-78"/>
              </a:defRPr>
            </a:lvl1pPr>
            <a:lvl2pPr>
              <a:defRPr>
                <a:cs typeface="B Yagut" pitchFamily="2" charset="-78"/>
              </a:defRPr>
            </a:lvl2pPr>
            <a:lvl3pPr>
              <a:defRPr>
                <a:cs typeface="B Yagut" pitchFamily="2" charset="-78"/>
              </a:defRPr>
            </a:lvl3pPr>
            <a:lvl4pPr>
              <a:defRPr>
                <a:cs typeface="B Yagut" pitchFamily="2" charset="-78"/>
              </a:defRPr>
            </a:lvl4pPr>
            <a:lvl5pPr>
              <a:defRPr>
                <a:cs typeface="B Yagut" pitchFamily="2" charset="-78"/>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effectLst/>
                <a:cs typeface="B Yagut" pitchFamily="2" charset="-78"/>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fld id="{979A681A-1B13-41B5-884C-C5D05421DE29}" type="datetime8">
              <a:rPr lang="fa-IR">
                <a:solidFill>
                  <a:prstClr val="black"/>
                </a:solidFill>
              </a:rPr>
              <a:pPr>
                <a:defRPr/>
              </a:pPr>
              <a:t>17/ابت/22</a:t>
            </a:fld>
            <a:endParaRPr lang="fa-IR" dirty="0">
              <a:solidFill>
                <a:prstClr val="black"/>
              </a:solidFill>
            </a:endParaRPr>
          </a:p>
        </p:txBody>
      </p:sp>
      <p:sp>
        <p:nvSpPr>
          <p:cNvPr id="6" name="Footer Placeholder 4"/>
          <p:cNvSpPr>
            <a:spLocks noGrp="1"/>
          </p:cNvSpPr>
          <p:nvPr>
            <p:ph type="ftr" sz="quarter" idx="11"/>
          </p:nvPr>
        </p:nvSpPr>
        <p:spPr>
          <a:xfrm>
            <a:off x="4379913" y="6408738"/>
            <a:ext cx="2351087" cy="365125"/>
          </a:xfrm>
          <a:prstGeom prst="rect">
            <a:avLst/>
          </a:prstGeom>
        </p:spPr>
        <p:txBody>
          <a:bodyPr/>
          <a:lstStyle>
            <a:lvl1pPr algn="ctr" rtl="1" fontAlgn="auto">
              <a:spcBef>
                <a:spcPts val="0"/>
              </a:spcBef>
              <a:spcAft>
                <a:spcPts val="0"/>
              </a:spcAft>
              <a:defRPr sz="1400" b="1">
                <a:latin typeface="+mn-lt"/>
                <a:cs typeface="B Yagut" pitchFamily="2" charset="-78"/>
              </a:defRPr>
            </a:lvl1pPr>
            <a:extLst/>
          </a:lstStyle>
          <a:p>
            <a:pPr>
              <a:defRPr/>
            </a:pPr>
            <a:r>
              <a:rPr lang="fa-IR">
                <a:solidFill>
                  <a:prstClr val="black"/>
                </a:solidFill>
              </a:rPr>
              <a:t>معاونت بهداشت</a:t>
            </a:r>
          </a:p>
        </p:txBody>
      </p:sp>
      <p:sp>
        <p:nvSpPr>
          <p:cNvPr id="8" name="Slide Number Placeholder 5"/>
          <p:cNvSpPr>
            <a:spLocks noGrp="1"/>
          </p:cNvSpPr>
          <p:nvPr>
            <p:ph type="sldNum" sz="quarter" idx="12"/>
          </p:nvPr>
        </p:nvSpPr>
        <p:spPr/>
        <p:txBody>
          <a:bodyPr/>
          <a:lstStyle>
            <a:lvl1pPr>
              <a:defRPr/>
            </a:lvl1pPr>
            <a:extLst/>
          </a:lstStyle>
          <a:p>
            <a:pPr>
              <a:defRPr/>
            </a:pPr>
            <a:fld id="{10A915E6-25D4-4478-83EA-8A1184D8A544}" type="slidenum">
              <a:rPr lang="fa-IR">
                <a:solidFill>
                  <a:prstClr val="black"/>
                </a:solidFill>
              </a:rPr>
              <a:pPr>
                <a:defRPr/>
              </a:pPr>
              <a:t>‹#›</a:t>
            </a:fld>
            <a:endParaRPr lang="fa-IR" dirty="0">
              <a:solidFill>
                <a:prstClr val="black"/>
              </a:solidFill>
            </a:endParaRPr>
          </a:p>
        </p:txBody>
      </p:sp>
    </p:spTree>
    <p:extLst>
      <p:ext uri="{BB962C8B-B14F-4D97-AF65-F5344CB8AC3E}">
        <p14:creationId xmlns="" xmlns:p14="http://schemas.microsoft.com/office/powerpoint/2010/main" val="411362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231DFCD-FB77-4DE6-B2CC-6FF203495E49}" type="datetime8">
              <a:rPr lang="fa-IR">
                <a:solidFill>
                  <a:prstClr val="white"/>
                </a:solidFill>
              </a:rPr>
              <a:pPr>
                <a:defRPr/>
              </a:pPr>
              <a:t>17/ابت/22</a:t>
            </a:fld>
            <a:endParaRPr lang="fa-IR">
              <a:solidFill>
                <a:prstClr val="white"/>
              </a:solidFill>
            </a:endParaRPr>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white"/>
                </a:solidFill>
              </a:rPr>
              <a:t>معاونت بهداشت</a:t>
            </a:r>
          </a:p>
        </p:txBody>
      </p:sp>
      <p:sp>
        <p:nvSpPr>
          <p:cNvPr id="8" name="Slide Number Placeholder 5"/>
          <p:cNvSpPr>
            <a:spLocks noGrp="1"/>
          </p:cNvSpPr>
          <p:nvPr>
            <p:ph type="sldNum" sz="quarter" idx="12"/>
          </p:nvPr>
        </p:nvSpPr>
        <p:spPr/>
        <p:txBody>
          <a:bodyPr/>
          <a:lstStyle>
            <a:lvl1pPr>
              <a:defRPr/>
            </a:lvl1pPr>
            <a:extLst/>
          </a:lstStyle>
          <a:p>
            <a:pPr>
              <a:defRPr/>
            </a:pPr>
            <a:fld id="{6E68ADEF-94E8-494B-BF1A-52E35ADF85C0}" type="slidenum">
              <a:rPr lang="fa-IR">
                <a:solidFill>
                  <a:prstClr val="white"/>
                </a:solidFill>
              </a:rPr>
              <a:pPr>
                <a:defRPr/>
              </a:pPr>
              <a:t>‹#›</a:t>
            </a:fld>
            <a:endParaRPr lang="fa-IR">
              <a:solidFill>
                <a:prstClr val="white"/>
              </a:solidFill>
            </a:endParaRPr>
          </a:p>
        </p:txBody>
      </p:sp>
    </p:spTree>
    <p:extLst>
      <p:ext uri="{BB962C8B-B14F-4D97-AF65-F5344CB8AC3E}">
        <p14:creationId xmlns="" xmlns:p14="http://schemas.microsoft.com/office/powerpoint/2010/main" val="29235352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6DE59C7B-E2AB-4541-BAEF-8BAB74F8E652}" type="datetime8">
              <a:rPr lang="fa-IR">
                <a:solidFill>
                  <a:prstClr val="white"/>
                </a:solidFill>
              </a:rPr>
              <a:pPr>
                <a:defRPr/>
              </a:pPr>
              <a:t>17/ابت/22</a:t>
            </a:fld>
            <a:endParaRPr lang="fa-IR">
              <a:solidFill>
                <a:prstClr val="white"/>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white"/>
                </a:solidFill>
              </a:rPr>
              <a:t>معاونت بهداشت</a:t>
            </a:r>
          </a:p>
        </p:txBody>
      </p:sp>
      <p:sp>
        <p:nvSpPr>
          <p:cNvPr id="7" name="Slide Number Placeholder 6"/>
          <p:cNvSpPr>
            <a:spLocks noGrp="1"/>
          </p:cNvSpPr>
          <p:nvPr>
            <p:ph type="sldNum" sz="quarter" idx="12"/>
          </p:nvPr>
        </p:nvSpPr>
        <p:spPr/>
        <p:txBody>
          <a:bodyPr/>
          <a:lstStyle>
            <a:lvl1pPr>
              <a:defRPr/>
            </a:lvl1pPr>
            <a:extLst/>
          </a:lstStyle>
          <a:p>
            <a:pPr>
              <a:defRPr/>
            </a:pPr>
            <a:fld id="{6DB0FEEC-C887-49A2-813C-0F3E191FE232}" type="slidenum">
              <a:rPr lang="fa-IR">
                <a:solidFill>
                  <a:prstClr val="white"/>
                </a:solidFill>
              </a:rPr>
              <a:pPr>
                <a:defRPr/>
              </a:pPr>
              <a:t>‹#›</a:t>
            </a:fld>
            <a:endParaRPr lang="fa-IR">
              <a:solidFill>
                <a:prstClr val="white"/>
              </a:solidFill>
            </a:endParaRPr>
          </a:p>
        </p:txBody>
      </p:sp>
    </p:spTree>
    <p:extLst>
      <p:ext uri="{BB962C8B-B14F-4D97-AF65-F5344CB8AC3E}">
        <p14:creationId xmlns="" xmlns:p14="http://schemas.microsoft.com/office/powerpoint/2010/main" val="387153166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840D4AA-27D4-41C4-BFB2-16A2F1B8E079}" type="datetime8">
              <a:rPr lang="fa-IR">
                <a:solidFill>
                  <a:prstClr val="black"/>
                </a:solidFill>
              </a:rPr>
              <a:pPr>
                <a:defRPr/>
              </a:pPr>
              <a:t>17/ابت/22</a:t>
            </a:fld>
            <a:endParaRPr lang="fa-IR">
              <a:solidFill>
                <a:prstClr val="black"/>
              </a:solidFill>
            </a:endParaRPr>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9" name="Slide Number Placeholder 8"/>
          <p:cNvSpPr>
            <a:spLocks noGrp="1"/>
          </p:cNvSpPr>
          <p:nvPr>
            <p:ph type="sldNum" sz="quarter" idx="12"/>
          </p:nvPr>
        </p:nvSpPr>
        <p:spPr/>
        <p:txBody>
          <a:bodyPr/>
          <a:lstStyle>
            <a:lvl1pPr>
              <a:defRPr/>
            </a:lvl1pPr>
            <a:extLst/>
          </a:lstStyle>
          <a:p>
            <a:pPr>
              <a:defRPr/>
            </a:pPr>
            <a:fld id="{9F92FDB1-4CDB-401A-97FA-64FF19B31A97}" type="slidenum">
              <a:rPr lang="fa-IR">
                <a:solidFill>
                  <a:prstClr val="black"/>
                </a:solidFill>
              </a:rPr>
              <a:pPr>
                <a:defRPr/>
              </a:pPr>
              <a:t>‹#›</a:t>
            </a:fld>
            <a:endParaRPr lang="fa-IR">
              <a:solidFill>
                <a:prstClr val="black"/>
              </a:solidFill>
            </a:endParaRPr>
          </a:p>
        </p:txBody>
      </p:sp>
    </p:spTree>
    <p:extLst>
      <p:ext uri="{BB962C8B-B14F-4D97-AF65-F5344CB8AC3E}">
        <p14:creationId xmlns="" xmlns:p14="http://schemas.microsoft.com/office/powerpoint/2010/main" val="27675287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085E94A-5A99-4FEC-B3DB-79BC6CD116B4}" type="datetime8">
              <a:rPr lang="fa-IR">
                <a:solidFill>
                  <a:prstClr val="white"/>
                </a:solidFill>
              </a:rPr>
              <a:pPr>
                <a:defRPr/>
              </a:pPr>
              <a:t>17/ابت/22</a:t>
            </a:fld>
            <a:endParaRPr lang="fa-IR">
              <a:solidFill>
                <a:prstClr val="white"/>
              </a:solidFill>
            </a:endParaRPr>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white"/>
                </a:solidFill>
              </a:rPr>
              <a:t>معاونت بهداشت</a:t>
            </a:r>
          </a:p>
        </p:txBody>
      </p:sp>
      <p:sp>
        <p:nvSpPr>
          <p:cNvPr id="5" name="Slide Number Placeholder 4"/>
          <p:cNvSpPr>
            <a:spLocks noGrp="1"/>
          </p:cNvSpPr>
          <p:nvPr>
            <p:ph type="sldNum" sz="quarter" idx="12"/>
          </p:nvPr>
        </p:nvSpPr>
        <p:spPr/>
        <p:txBody>
          <a:bodyPr/>
          <a:lstStyle>
            <a:lvl1pPr>
              <a:defRPr/>
            </a:lvl1pPr>
            <a:extLst/>
          </a:lstStyle>
          <a:p>
            <a:pPr>
              <a:defRPr/>
            </a:pPr>
            <a:fld id="{1EA7DEBB-8618-437D-A91E-D0446D021774}" type="slidenum">
              <a:rPr lang="fa-IR">
                <a:solidFill>
                  <a:prstClr val="white"/>
                </a:solidFill>
              </a:rPr>
              <a:pPr>
                <a:defRPr/>
              </a:pPr>
              <a:t>‹#›</a:t>
            </a:fld>
            <a:endParaRPr lang="fa-IR">
              <a:solidFill>
                <a:prstClr val="white"/>
              </a:solidFill>
            </a:endParaRPr>
          </a:p>
        </p:txBody>
      </p:sp>
    </p:spTree>
    <p:extLst>
      <p:ext uri="{BB962C8B-B14F-4D97-AF65-F5344CB8AC3E}">
        <p14:creationId xmlns="" xmlns:p14="http://schemas.microsoft.com/office/powerpoint/2010/main" val="229124723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360FB47D-9166-4B36-BCF5-21BF2D92A47E}" type="datetime8">
              <a:rPr lang="fa-IR">
                <a:solidFill>
                  <a:prstClr val="black"/>
                </a:solidFill>
              </a:rPr>
              <a:pPr>
                <a:defRPr/>
              </a:pPr>
              <a:t>17/ابت/22</a:t>
            </a:fld>
            <a:endParaRPr lang="fa-IR">
              <a:solidFill>
                <a:prstClr val="black"/>
              </a:solidFill>
            </a:endParaRPr>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4" name="Slide Number Placeholder 3"/>
          <p:cNvSpPr>
            <a:spLocks noGrp="1"/>
          </p:cNvSpPr>
          <p:nvPr>
            <p:ph type="sldNum" sz="quarter" idx="12"/>
          </p:nvPr>
        </p:nvSpPr>
        <p:spPr/>
        <p:txBody>
          <a:bodyPr/>
          <a:lstStyle>
            <a:lvl1pPr>
              <a:defRPr/>
            </a:lvl1pPr>
            <a:extLst/>
          </a:lstStyle>
          <a:p>
            <a:pPr>
              <a:defRPr/>
            </a:pPr>
            <a:fld id="{B3E16D21-36F9-4973-9841-CC8DF3F0ED66}" type="slidenum">
              <a:rPr lang="fa-IR">
                <a:solidFill>
                  <a:prstClr val="black"/>
                </a:solidFill>
              </a:rPr>
              <a:pPr>
                <a:defRPr/>
              </a:pPr>
              <a:t>‹#›</a:t>
            </a:fld>
            <a:endParaRPr lang="fa-IR">
              <a:solidFill>
                <a:prstClr val="black"/>
              </a:solidFill>
            </a:endParaRPr>
          </a:p>
        </p:txBody>
      </p:sp>
    </p:spTree>
    <p:extLst>
      <p:ext uri="{BB962C8B-B14F-4D97-AF65-F5344CB8AC3E}">
        <p14:creationId xmlns="" xmlns:p14="http://schemas.microsoft.com/office/powerpoint/2010/main" val="250144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03E9E74-05A3-4366-A7D0-1E7D00D7C979}" type="datetime8">
              <a:rPr lang="fa-IR">
                <a:solidFill>
                  <a:prstClr val="black"/>
                </a:solidFill>
              </a:rPr>
              <a:pPr>
                <a:defRPr/>
              </a:pPr>
              <a:t>17/ابت/22</a:t>
            </a:fld>
            <a:endParaRPr lang="fa-IR">
              <a:solidFill>
                <a:prstClr val="black"/>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7" name="Slide Number Placeholder 6"/>
          <p:cNvSpPr>
            <a:spLocks noGrp="1"/>
          </p:cNvSpPr>
          <p:nvPr>
            <p:ph type="sldNum" sz="quarter" idx="12"/>
          </p:nvPr>
        </p:nvSpPr>
        <p:spPr/>
        <p:txBody>
          <a:bodyPr/>
          <a:lstStyle>
            <a:lvl1pPr>
              <a:defRPr/>
            </a:lvl1pPr>
            <a:extLst/>
          </a:lstStyle>
          <a:p>
            <a:pPr>
              <a:defRPr/>
            </a:pPr>
            <a:fld id="{C8D23939-34E4-4D33-94D5-F50694E1FBFD}" type="slidenum">
              <a:rPr lang="fa-IR">
                <a:solidFill>
                  <a:prstClr val="black"/>
                </a:solidFill>
              </a:rPr>
              <a:pPr>
                <a:defRPr/>
              </a:pPr>
              <a:t>‹#›</a:t>
            </a:fld>
            <a:endParaRPr lang="fa-IR">
              <a:solidFill>
                <a:prstClr val="black"/>
              </a:solidFill>
            </a:endParaRPr>
          </a:p>
        </p:txBody>
      </p:sp>
    </p:spTree>
    <p:extLst>
      <p:ext uri="{BB962C8B-B14F-4D97-AF65-F5344CB8AC3E}">
        <p14:creationId xmlns="" xmlns:p14="http://schemas.microsoft.com/office/powerpoint/2010/main" val="38590856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6"/>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solidFill>
                <a:prstClr val="white"/>
              </a:solidFill>
              <a:cs typeface="Arial" pitchFamily="34" charset="0"/>
            </a:endParaRPr>
          </a:p>
        </p:txBody>
      </p:sp>
      <p:sp>
        <p:nvSpPr>
          <p:cNvPr id="6" name="Freeform 18"/>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a:solidFill>
                <a:prstClr val="white"/>
              </a:solidFill>
              <a:latin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cxnSp>
        <p:nvCxnSpPr>
          <p:cNvPr id="8" name="Straight Connector 2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CBFC792-2CB2-4E05-9C4E-006BCEE2C476}" type="datetime8">
              <a:rPr lang="fa-IR">
                <a:solidFill>
                  <a:prstClr val="white"/>
                </a:solidFill>
              </a:rPr>
              <a:pPr>
                <a:defRPr/>
              </a:pPr>
              <a:t>17/ابت/22</a:t>
            </a:fld>
            <a:endParaRPr lang="fa-IR">
              <a:solidFill>
                <a:prstClr val="white"/>
              </a:solidFill>
            </a:endParaRPr>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solidFill>
                  <a:schemeClr val="tx1"/>
                </a:solidFill>
                <a:latin typeface="+mn-lt"/>
                <a:cs typeface="+mn-cs"/>
              </a:defRPr>
            </a:lvl1pPr>
            <a:extLst/>
          </a:lstStyle>
          <a:p>
            <a:pPr>
              <a:defRPr/>
            </a:pPr>
            <a:r>
              <a:rPr lang="fa-IR">
                <a:solidFill>
                  <a:prstClr val="white"/>
                </a:solidFill>
              </a:rPr>
              <a:t>معاونت بهداشت</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6A34DC4-E48F-490F-B258-50DFACCBB024}" type="slidenum">
              <a:rPr lang="fa-IR">
                <a:solidFill>
                  <a:prstClr val="white"/>
                </a:solidFill>
              </a:rPr>
              <a:pPr>
                <a:defRPr/>
              </a:pPr>
              <a:t>‹#›</a:t>
            </a:fld>
            <a:endParaRPr lang="fa-IR">
              <a:solidFill>
                <a:prstClr val="white"/>
              </a:solidFill>
            </a:endParaRPr>
          </a:p>
        </p:txBody>
      </p:sp>
    </p:spTree>
    <p:extLst>
      <p:ext uri="{BB962C8B-B14F-4D97-AF65-F5344CB8AC3E}">
        <p14:creationId xmlns="" xmlns:p14="http://schemas.microsoft.com/office/powerpoint/2010/main" val="195972554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logo final moavenat copy.tif"/>
          <p:cNvPicPr>
            <a:picLocks noChangeAspect="1"/>
          </p:cNvPicPr>
          <p:nvPr/>
        </p:nvPicPr>
        <p:blipFill>
          <a:blip r:embed="rId13" cstate="print">
            <a:lum bright="70000" contrast="-70000"/>
            <a:extLst>
              <a:ext uri="{28A0092B-C50C-407E-A947-70E740481C1C}">
                <a14:useLocalDpi xmlns="" xmlns:a14="http://schemas.microsoft.com/office/drawing/2010/main" val="0"/>
              </a:ext>
            </a:extLst>
          </a:blip>
          <a:srcRect t="14444" b="24445"/>
          <a:stretch>
            <a:fillRect/>
          </a:stretch>
        </p:blipFill>
        <p:spPr bwMode="auto">
          <a:xfrm>
            <a:off x="2209800" y="1600200"/>
            <a:ext cx="48006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solidFill>
                <a:prstClr val="black"/>
              </a:solidFill>
              <a:cs typeface="Arial" pitchFamily="34" charset="0"/>
            </a:endParaRPr>
          </a:p>
        </p:txBody>
      </p:sp>
      <p:sp>
        <p:nvSpPr>
          <p:cNvPr id="1028" name="Freeform 11"/>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4"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rtl="1" eaLnBrk="1" fontAlgn="auto" latinLnBrk="0" hangingPunct="1">
              <a:spcBef>
                <a:spcPts val="0"/>
              </a:spcBef>
              <a:spcAft>
                <a:spcPts val="0"/>
              </a:spcAft>
              <a:defRPr kumimoji="0" sz="1000">
                <a:solidFill>
                  <a:schemeClr val="tx1"/>
                </a:solidFill>
                <a:latin typeface="+mn-lt"/>
                <a:cs typeface="+mn-cs"/>
              </a:defRPr>
            </a:lvl1pPr>
            <a:extLst/>
          </a:lstStyle>
          <a:p>
            <a:pPr>
              <a:defRPr/>
            </a:pPr>
            <a:fld id="{BD5BEAAF-77F3-4B9E-83D4-7AFADA4381AE}" type="datetime8">
              <a:rPr lang="fa-IR">
                <a:solidFill>
                  <a:prstClr val="black"/>
                </a:solidFill>
              </a:rPr>
              <a:pPr>
                <a:defRPr/>
              </a:pPr>
              <a:t>17/ابت/22</a:t>
            </a:fld>
            <a:endParaRPr lang="fa-IR">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rtl="1" eaLnBrk="1" fontAlgn="auto" latinLnBrk="0" hangingPunct="1">
              <a:spcBef>
                <a:spcPts val="0"/>
              </a:spcBef>
              <a:spcAft>
                <a:spcPts val="0"/>
              </a:spcAft>
              <a:defRPr kumimoji="0" sz="1000" b="0">
                <a:solidFill>
                  <a:schemeClr val="tx1"/>
                </a:solidFill>
                <a:latin typeface="+mn-lt"/>
                <a:cs typeface="B Zar" pitchFamily="2" charset="-78"/>
              </a:defRPr>
            </a:lvl1pPr>
            <a:extLst/>
          </a:lstStyle>
          <a:p>
            <a:pPr>
              <a:defRPr/>
            </a:pPr>
            <a:fld id="{3B8F6583-93DF-424E-A836-9A068112C1F4}" type="slidenum">
              <a:rPr lang="fa-IR">
                <a:solidFill>
                  <a:prstClr val="black"/>
                </a:solidFill>
              </a:rPr>
              <a:pPr>
                <a:defRPr/>
              </a:pPr>
              <a:t>‹#›</a:t>
            </a:fld>
            <a:endParaRPr lang="fa-IR">
              <a:solidFill>
                <a:prstClr val="black"/>
              </a:solidFill>
            </a:endParaRPr>
          </a:p>
        </p:txBody>
      </p:sp>
      <p:pic>
        <p:nvPicPr>
          <p:cNvPr id="1037" name="Picture 15" descr="MOH logo.bmp"/>
          <p:cNvPicPr>
            <a:picLocks noChangeAspect="1"/>
          </p:cNvPicPr>
          <p:nvPr/>
        </p:nvPicPr>
        <p:blipFill>
          <a:blip r:embed="rId15" cstate="print">
            <a:clrChange>
              <a:clrFrom>
                <a:srgbClr val="FFFFFF"/>
              </a:clrFrom>
              <a:clrTo>
                <a:srgbClr val="FFFFFF">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3175" y="5943600"/>
            <a:ext cx="98742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500177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r" rtl="1" eaLnBrk="0" fontAlgn="base" hangingPunct="0">
        <a:spcBef>
          <a:spcPct val="0"/>
        </a:spcBef>
        <a:spcAft>
          <a:spcPct val="0"/>
        </a:spcAft>
        <a:defRPr sz="4100" b="1" kern="1200">
          <a:solidFill>
            <a:schemeClr val="tx2"/>
          </a:solidFill>
          <a:latin typeface="+mj-lt"/>
          <a:ea typeface="+mj-ea"/>
          <a:cs typeface="B Yagut" pitchFamily="2" charset="-78"/>
        </a:defRPr>
      </a:lvl1pPr>
      <a:lvl2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2pPr>
      <a:lvl3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3pPr>
      <a:lvl4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4pPr>
      <a:lvl5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5pPr>
      <a:lvl6pPr marL="457200" algn="r" rtl="1" fontAlgn="base">
        <a:spcBef>
          <a:spcPct val="0"/>
        </a:spcBef>
        <a:spcAft>
          <a:spcPct val="0"/>
        </a:spcAft>
        <a:defRPr sz="4100" b="1">
          <a:solidFill>
            <a:schemeClr val="tx2"/>
          </a:solidFill>
          <a:latin typeface="Lucida Sans Unicode" pitchFamily="34" charset="0"/>
          <a:cs typeface="B Yagut" pitchFamily="2" charset="-78"/>
        </a:defRPr>
      </a:lvl6pPr>
      <a:lvl7pPr marL="914400" algn="r" rtl="1" fontAlgn="base">
        <a:spcBef>
          <a:spcPct val="0"/>
        </a:spcBef>
        <a:spcAft>
          <a:spcPct val="0"/>
        </a:spcAft>
        <a:defRPr sz="4100" b="1">
          <a:solidFill>
            <a:schemeClr val="tx2"/>
          </a:solidFill>
          <a:latin typeface="Lucida Sans Unicode" pitchFamily="34" charset="0"/>
          <a:cs typeface="B Yagut" pitchFamily="2" charset="-78"/>
        </a:defRPr>
      </a:lvl7pPr>
      <a:lvl8pPr marL="1371600" algn="r" rtl="1" fontAlgn="base">
        <a:spcBef>
          <a:spcPct val="0"/>
        </a:spcBef>
        <a:spcAft>
          <a:spcPct val="0"/>
        </a:spcAft>
        <a:defRPr sz="4100" b="1">
          <a:solidFill>
            <a:schemeClr val="tx2"/>
          </a:solidFill>
          <a:latin typeface="Lucida Sans Unicode" pitchFamily="34" charset="0"/>
          <a:cs typeface="B Yagut" pitchFamily="2" charset="-78"/>
        </a:defRPr>
      </a:lvl8pPr>
      <a:lvl9pPr marL="1828800" algn="r" rtl="1" fontAlgn="base">
        <a:spcBef>
          <a:spcPct val="0"/>
        </a:spcBef>
        <a:spcAft>
          <a:spcPct val="0"/>
        </a:spcAft>
        <a:defRPr sz="4100" b="1">
          <a:solidFill>
            <a:schemeClr val="tx2"/>
          </a:solidFill>
          <a:latin typeface="Lucida Sans Unicode" pitchFamily="34" charset="0"/>
          <a:cs typeface="B Yagut" pitchFamily="2" charset="-78"/>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B Yagut" pitchFamily="2" charset="-78"/>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B Yagut" pitchFamily="2" charset="-78"/>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B Yagut" pitchFamily="2" charset="-78"/>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B Yagut" pitchFamily="2" charset="-78"/>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B Yagut"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6.xml"/><Relationship Id="rId7" Type="http://schemas.openxmlformats.org/officeDocument/2006/relationships/image" Target="../media/image9.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2362200"/>
            <a:ext cx="7772400" cy="1656184"/>
          </a:xfrm>
        </p:spPr>
        <p:txBody>
          <a:bodyPr/>
          <a:lstStyle/>
          <a:p>
            <a:r>
              <a:rPr lang="fa-IR" sz="3200" dirty="0">
                <a:cs typeface="B Nazanin" panose="00000400000000000000" pitchFamily="2" charset="-78"/>
              </a:rPr>
              <a:t>ضرورت و نحوه </a:t>
            </a:r>
            <a:r>
              <a:rPr lang="fa-IR" sz="3200" dirty="0" err="1">
                <a:cs typeface="B Nazanin" panose="00000400000000000000" pitchFamily="2" charset="-78"/>
              </a:rPr>
              <a:t>تجويز</a:t>
            </a:r>
            <a:r>
              <a:rPr lang="fa-IR" sz="3200" dirty="0">
                <a:cs typeface="B Nazanin" panose="00000400000000000000" pitchFamily="2" charset="-78"/>
              </a:rPr>
              <a:t> مکمل در شیرخوار سالمی که با شیرمادر </a:t>
            </a:r>
            <a:r>
              <a:rPr lang="fa-IR" sz="3200" dirty="0" err="1">
                <a:cs typeface="B Nazanin" panose="00000400000000000000" pitchFamily="2" charset="-78"/>
              </a:rPr>
              <a:t>تغذيه</a:t>
            </a:r>
            <a:r>
              <a:rPr lang="fa-IR" sz="3200" dirty="0">
                <a:cs typeface="B Nazanin" panose="00000400000000000000" pitchFamily="2" charset="-78"/>
              </a:rPr>
              <a:t> می شود</a:t>
            </a:r>
            <a:endParaRPr lang="en-US" sz="3200" dirty="0" smtClean="0">
              <a:cs typeface="B Nazanin" panose="00000400000000000000" pitchFamily="2" charset="-78"/>
            </a:endParaRPr>
          </a:p>
          <a:p>
            <a:r>
              <a:rPr lang="fa-IR" sz="2800" dirty="0" smtClean="0">
                <a:cs typeface="B Nazanin" panose="00000400000000000000" pitchFamily="2" charset="-78"/>
              </a:rPr>
              <a:t>   </a:t>
            </a:r>
            <a:r>
              <a:rPr lang="en-US" sz="3200" dirty="0" smtClean="0">
                <a:cs typeface="B Nazanin" panose="00000400000000000000" pitchFamily="2" charset="-78"/>
              </a:rPr>
              <a:t>  </a:t>
            </a:r>
            <a:endParaRPr lang="en-US" sz="2800" dirty="0" smtClean="0">
              <a:cs typeface="B Nazanin" panose="00000400000000000000" pitchFamily="2" charset="-78"/>
            </a:endParaRPr>
          </a:p>
          <a:p>
            <a:endParaRPr lang="en-US" sz="2800" dirty="0">
              <a:cs typeface="B Nazanin" panose="00000400000000000000" pitchFamily="2" charset="-78"/>
            </a:endParaRPr>
          </a:p>
        </p:txBody>
      </p:sp>
    </p:spTree>
    <p:extLst>
      <p:ext uri="{BB962C8B-B14F-4D97-AF65-F5344CB8AC3E}">
        <p14:creationId xmlns="" xmlns:p14="http://schemas.microsoft.com/office/powerpoint/2010/main" val="386427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70038"/>
            <a:ext cx="7924800" cy="4525962"/>
          </a:xfrm>
        </p:spPr>
        <p:txBody>
          <a:bodyPr>
            <a:noAutofit/>
          </a:bodyPr>
          <a:lstStyle/>
          <a:p>
            <a:pPr algn="just"/>
            <a:r>
              <a:rPr lang="fa-IR" sz="3200" dirty="0" smtClean="0">
                <a:cs typeface="B Nazanin" panose="00000400000000000000" pitchFamily="2" charset="-78"/>
              </a:rPr>
              <a:t>آب بدن شیرخوار ترم سالم حتی در آب و هوای گرم برای نیازهای متابولیک کافی است . </a:t>
            </a:r>
          </a:p>
          <a:p>
            <a:pPr algn="just"/>
            <a:r>
              <a:rPr lang="fa-IR" sz="3200" dirty="0" smtClean="0">
                <a:cs typeface="B Nazanin" panose="00000400000000000000" pitchFamily="2" charset="-78"/>
              </a:rPr>
              <a:t>شیرمادر دفع نامحسوس آب بدن را کاملا جایگزین می کند .</a:t>
            </a:r>
          </a:p>
          <a:p>
            <a:pPr algn="just"/>
            <a:r>
              <a:rPr lang="fa-IR" sz="3200" dirty="0" err="1" smtClean="0">
                <a:cs typeface="B Nazanin" panose="00000400000000000000" pitchFamily="2" charset="-78"/>
              </a:rPr>
              <a:t>دیورز</a:t>
            </a:r>
            <a:r>
              <a:rPr lang="fa-IR" sz="3200" dirty="0" smtClean="0">
                <a:cs typeface="B Nazanin" panose="00000400000000000000" pitchFamily="2" charset="-78"/>
              </a:rPr>
              <a:t> طبیعی مایع خارج سلولی متعاقب تولد نوزاد:</a:t>
            </a:r>
          </a:p>
          <a:p>
            <a:pPr lvl="1" algn="just"/>
            <a:r>
              <a:rPr lang="fa-IR" sz="2800" dirty="0" smtClean="0">
                <a:cs typeface="B Nazanin" panose="00000400000000000000" pitchFamily="2" charset="-78"/>
              </a:rPr>
              <a:t>کاهش وزن نوزاد که به طور نرمال 5/5 تا 6/6 درصد وزن تولد بین روزهای دوم و سوم تولد </a:t>
            </a:r>
          </a:p>
          <a:p>
            <a:pPr lvl="1" algn="just"/>
            <a:r>
              <a:rPr lang="fa-IR" sz="2800" dirty="0">
                <a:cs typeface="B Nazanin" panose="00000400000000000000" pitchFamily="2" charset="-78"/>
              </a:rPr>
              <a:t>بازگشت به وزن تولد </a:t>
            </a:r>
            <a:r>
              <a:rPr lang="fa-IR" sz="2800" dirty="0" smtClean="0">
                <a:cs typeface="B Nazanin" panose="00000400000000000000" pitchFamily="2" charset="-78"/>
              </a:rPr>
              <a:t>در شیرخواری که با شیرمادر تغذیه می کند،</a:t>
            </a:r>
            <a:r>
              <a:rPr lang="fa-IR" sz="2800" dirty="0">
                <a:cs typeface="B Nazanin" panose="00000400000000000000" pitchFamily="2" charset="-78"/>
              </a:rPr>
              <a:t> </a:t>
            </a:r>
            <a:r>
              <a:rPr lang="fa-IR" sz="2800" dirty="0" smtClean="0">
                <a:cs typeface="B Nazanin" panose="00000400000000000000" pitchFamily="2" charset="-78"/>
              </a:rPr>
              <a:t>در 95% آنان طی حدود 8/3 روز ( 7/7 تا 8/9 ) </a:t>
            </a:r>
            <a:r>
              <a:rPr lang="fa-IR" sz="2800" dirty="0">
                <a:cs typeface="B Nazanin" panose="00000400000000000000" pitchFamily="2" charset="-78"/>
              </a:rPr>
              <a:t>و در 97/5% طی 21 </a:t>
            </a:r>
            <a:r>
              <a:rPr lang="fa-IR" sz="2800" dirty="0" smtClean="0">
                <a:cs typeface="B Nazanin" panose="00000400000000000000" pitchFamily="2" charset="-78"/>
              </a:rPr>
              <a:t>روز رخ  می دهد </a:t>
            </a:r>
          </a:p>
        </p:txBody>
      </p:sp>
      <p:graphicFrame>
        <p:nvGraphicFramePr>
          <p:cNvPr id="4" name="Diagram 3"/>
          <p:cNvGraphicFramePr/>
          <p:nvPr>
            <p:extLst>
              <p:ext uri="{D42A27DB-BD31-4B8C-83A1-F6EECF244321}">
                <p14:modId xmlns="" xmlns:p14="http://schemas.microsoft.com/office/powerpoint/2010/main" val="84296518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8988549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912971052"/>
              </p:ext>
            </p:extLst>
          </p:nvPr>
        </p:nvGraphicFramePr>
        <p:xfrm>
          <a:off x="727588" y="1905000"/>
          <a:ext cx="7730612" cy="3313183"/>
        </p:xfrm>
        <a:graphic>
          <a:graphicData uri="http://schemas.openxmlformats.org/drawingml/2006/table">
            <a:tbl>
              <a:tblPr rtl="1" firstRow="1" bandRow="1">
                <a:tableStyleId>{5C22544A-7EE6-4342-B048-85BDC9FD1C3A}</a:tableStyleId>
              </a:tblPr>
              <a:tblGrid>
                <a:gridCol w="1889051"/>
                <a:gridCol w="2597888"/>
                <a:gridCol w="3243673"/>
              </a:tblGrid>
              <a:tr h="812240">
                <a:tc>
                  <a:txBody>
                    <a:bodyPr/>
                    <a:lstStyle/>
                    <a:p>
                      <a:pPr algn="ctr" rtl="1"/>
                      <a:r>
                        <a:rPr lang="fa-IR" sz="2400" b="1" u="none" dirty="0" smtClean="0">
                          <a:effectLst>
                            <a:outerShdw blurRad="38100" dist="38100" dir="2700000" algn="tl">
                              <a:srgbClr val="000000">
                                <a:alpha val="43137"/>
                              </a:srgbClr>
                            </a:outerShdw>
                          </a:effectLst>
                          <a:cs typeface="B Nazanin" panose="00000400000000000000" pitchFamily="2" charset="-78"/>
                        </a:rPr>
                        <a:t>روز</a:t>
                      </a:r>
                      <a:endParaRPr lang="fa-IR" sz="2400" b="1" u="none" dirty="0">
                        <a:solidFill>
                          <a:schemeClr val="tx1"/>
                        </a:solidFill>
                        <a:effectLst>
                          <a:outerShdw blurRad="38100" dist="38100" dir="2700000" algn="tl">
                            <a:srgbClr val="000000">
                              <a:alpha val="43137"/>
                            </a:srgbClr>
                          </a:outerShdw>
                        </a:effectLst>
                        <a:cs typeface="B Nazanin" panose="00000400000000000000" pitchFamily="2" charset="-78"/>
                      </a:endParaRPr>
                    </a:p>
                  </a:txBody>
                  <a:tcPr marL="176349" marR="176349" anchor="ctr"/>
                </a:tc>
                <a:tc>
                  <a:txBody>
                    <a:bodyPr/>
                    <a:lstStyle/>
                    <a:p>
                      <a:pPr algn="ctr" rtl="1"/>
                      <a:r>
                        <a:rPr lang="fa-IR" sz="2400" b="1" u="none" baseline="0" dirty="0" smtClean="0">
                          <a:effectLst>
                            <a:outerShdw blurRad="38100" dist="38100" dir="2700000" algn="tl">
                              <a:srgbClr val="000000">
                                <a:alpha val="43137"/>
                              </a:srgbClr>
                            </a:outerShdw>
                          </a:effectLst>
                          <a:cs typeface="B Nazanin" panose="00000400000000000000" pitchFamily="2" charset="-78"/>
                        </a:rPr>
                        <a:t>کاهش وزن  طبیعی</a:t>
                      </a:r>
                      <a:endParaRPr lang="en-US" sz="2400" b="1" u="none" baseline="0" dirty="0" smtClean="0">
                        <a:solidFill>
                          <a:schemeClr val="tx1"/>
                        </a:solidFill>
                        <a:effectLst>
                          <a:outerShdw blurRad="38100" dist="38100" dir="2700000" algn="tl">
                            <a:srgbClr val="000000">
                              <a:alpha val="43137"/>
                            </a:srgbClr>
                          </a:outerShdw>
                        </a:effectLst>
                        <a:cs typeface="B Nazanin" panose="00000400000000000000" pitchFamily="2" charset="-78"/>
                      </a:endParaRPr>
                    </a:p>
                  </a:txBody>
                  <a:tcPr marL="176349" marR="176349" anchor="ctr"/>
                </a:tc>
                <a:tc>
                  <a:txBody>
                    <a:bodyPr/>
                    <a:lstStyle/>
                    <a:p>
                      <a:pPr algn="ctr" rtl="1"/>
                      <a:r>
                        <a:rPr lang="fa-IR" sz="2800" b="1" u="none" dirty="0" smtClean="0">
                          <a:effectLst>
                            <a:outerShdw blurRad="38100" dist="38100" dir="2700000" algn="tl">
                              <a:srgbClr val="000000">
                                <a:alpha val="43137"/>
                              </a:srgbClr>
                            </a:outerShdw>
                          </a:effectLst>
                          <a:cs typeface="B Nazanin" panose="00000400000000000000" pitchFamily="2" charset="-78"/>
                        </a:rPr>
                        <a:t>کاهش وزن بیش از حد</a:t>
                      </a:r>
                      <a:endParaRPr lang="fa-IR" sz="2800" b="1" u="none" dirty="0">
                        <a:solidFill>
                          <a:schemeClr val="tx1"/>
                        </a:solidFill>
                        <a:effectLst>
                          <a:outerShdw blurRad="38100" dist="38100" dir="2700000" algn="tl">
                            <a:srgbClr val="000000">
                              <a:alpha val="43137"/>
                            </a:srgbClr>
                          </a:outerShdw>
                        </a:effectLst>
                        <a:cs typeface="B Nazanin" panose="00000400000000000000" pitchFamily="2" charset="-78"/>
                      </a:endParaRPr>
                    </a:p>
                  </a:txBody>
                  <a:tcPr marL="176349" marR="176349" anchor="ctr"/>
                </a:tc>
              </a:tr>
              <a:tr h="48354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effectLst/>
                          <a:cs typeface="B Nazanin" panose="00000400000000000000" pitchFamily="2" charset="-78"/>
                        </a:rPr>
                        <a:t>1</a:t>
                      </a:r>
                      <a:endParaRPr lang="fa-IR" sz="2400" b="1" dirty="0" smtClean="0">
                        <a:solidFill>
                          <a:schemeClr val="accent4">
                            <a:lumMod val="10000"/>
                          </a:schemeClr>
                        </a:solidFill>
                        <a:effectLst/>
                        <a:cs typeface="B Nazanin" panose="00000400000000000000" pitchFamily="2" charset="-78"/>
                      </a:endParaRPr>
                    </a:p>
                  </a:txBody>
                  <a:tcPr marL="176349" marR="176349" anchor="ctr"/>
                </a:tc>
                <a:tc>
                  <a:txBody>
                    <a:bodyPr/>
                    <a:lstStyle/>
                    <a:p>
                      <a:pPr algn="ctr" rtl="1"/>
                      <a:r>
                        <a:rPr lang="fa-IR" sz="2400" b="1" dirty="0" smtClean="0">
                          <a:effectLst/>
                          <a:cs typeface="B Nazanin" panose="00000400000000000000" pitchFamily="2" charset="-78"/>
                        </a:rPr>
                        <a:t>وزن تولد </a:t>
                      </a:r>
                      <a:endParaRPr lang="fa-IR" sz="2400" b="1" dirty="0">
                        <a:solidFill>
                          <a:schemeClr val="accent4">
                            <a:lumMod val="10000"/>
                          </a:schemeClr>
                        </a:solidFill>
                        <a:effectLst/>
                        <a:cs typeface="B Nazanin" panose="00000400000000000000" pitchFamily="2" charset="-78"/>
                      </a:endParaRPr>
                    </a:p>
                  </a:txBody>
                  <a:tcPr marL="176349" marR="176349" anchor="ctr"/>
                </a:tc>
                <a:tc>
                  <a:txBody>
                    <a:bodyPr/>
                    <a:lstStyle/>
                    <a:p>
                      <a:pPr algn="ctr" rtl="1"/>
                      <a:r>
                        <a:rPr lang="fa-IR" sz="2400" b="1" dirty="0" smtClean="0">
                          <a:effectLst/>
                          <a:cs typeface="B Nazanin" panose="00000400000000000000" pitchFamily="2" charset="-78"/>
                        </a:rPr>
                        <a:t>-</a:t>
                      </a:r>
                      <a:endParaRPr lang="fa-IR" sz="2400" b="1" dirty="0">
                        <a:solidFill>
                          <a:schemeClr val="accent4">
                            <a:lumMod val="10000"/>
                          </a:schemeClr>
                        </a:solidFill>
                        <a:effectLst/>
                        <a:cs typeface="B Nazanin" panose="00000400000000000000" pitchFamily="2" charset="-78"/>
                      </a:endParaRPr>
                    </a:p>
                  </a:txBody>
                  <a:tcPr marL="176349" marR="176349" anchor="ctr"/>
                </a:tc>
              </a:tr>
              <a:tr h="48354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effectLst/>
                          <a:cs typeface="B Nazanin" panose="00000400000000000000" pitchFamily="2" charset="-78"/>
                        </a:rPr>
                        <a:t>2</a:t>
                      </a:r>
                      <a:endParaRPr lang="fa-IR" sz="2400" b="1" dirty="0" smtClean="0">
                        <a:solidFill>
                          <a:schemeClr val="accent4">
                            <a:lumMod val="10000"/>
                          </a:schemeClr>
                        </a:solidFill>
                        <a:effectLst/>
                        <a:cs typeface="B Nazanin" panose="00000400000000000000" pitchFamily="2" charset="-78"/>
                      </a:endParaRPr>
                    </a:p>
                  </a:txBody>
                  <a:tcPr marL="176349" marR="176349" anchor="ctr"/>
                </a:tc>
                <a:tc>
                  <a:txBody>
                    <a:bodyPr/>
                    <a:lstStyle/>
                    <a:p>
                      <a:pPr algn="ctr" rtl="1"/>
                      <a:r>
                        <a:rPr lang="fa-IR" sz="2400" b="1" dirty="0" smtClean="0">
                          <a:effectLst/>
                          <a:cs typeface="B Nazanin" panose="00000400000000000000" pitchFamily="2" charset="-78"/>
                        </a:rPr>
                        <a:t>3% &gt;</a:t>
                      </a:r>
                      <a:r>
                        <a:rPr lang="fa-IR" sz="2400" b="1" baseline="0" dirty="0" smtClean="0">
                          <a:effectLst/>
                          <a:cs typeface="B Nazanin" panose="00000400000000000000" pitchFamily="2" charset="-78"/>
                        </a:rPr>
                        <a:t> </a:t>
                      </a:r>
                      <a:endParaRPr lang="en-US" sz="2400" b="1" dirty="0" smtClean="0">
                        <a:solidFill>
                          <a:schemeClr val="accent4">
                            <a:lumMod val="10000"/>
                          </a:schemeClr>
                        </a:solidFill>
                        <a:effectLst/>
                        <a:cs typeface="B Nazanin" panose="00000400000000000000" pitchFamily="2" charset="-78"/>
                      </a:endParaRPr>
                    </a:p>
                  </a:txBody>
                  <a:tcPr marL="176349" marR="176349" anchor="ctr"/>
                </a:tc>
                <a:tc>
                  <a:txBody>
                    <a:bodyPr/>
                    <a:lstStyle/>
                    <a:p>
                      <a:pPr algn="ctr" rtl="1"/>
                      <a:r>
                        <a:rPr lang="fa-IR" sz="2400" b="1" dirty="0" smtClean="0">
                          <a:effectLst/>
                          <a:cs typeface="B Nazanin" panose="00000400000000000000" pitchFamily="2" charset="-78"/>
                        </a:rPr>
                        <a:t>5% &lt;</a:t>
                      </a:r>
                      <a:endParaRPr lang="fa-IR" sz="2400" b="1" dirty="0">
                        <a:solidFill>
                          <a:schemeClr val="accent4">
                            <a:lumMod val="10000"/>
                          </a:schemeClr>
                        </a:solidFill>
                        <a:effectLst/>
                        <a:cs typeface="B Nazanin" panose="00000400000000000000" pitchFamily="2" charset="-78"/>
                      </a:endParaRPr>
                    </a:p>
                  </a:txBody>
                  <a:tcPr marL="176349" marR="176349" anchor="ctr"/>
                </a:tc>
              </a:tr>
              <a:tr h="53444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effectLst/>
                          <a:cs typeface="B Nazanin" panose="00000400000000000000" pitchFamily="2" charset="-78"/>
                        </a:rPr>
                        <a:t>3</a:t>
                      </a:r>
                      <a:endParaRPr lang="fa-IR" sz="2400" b="1" dirty="0" smtClean="0">
                        <a:solidFill>
                          <a:schemeClr val="accent4">
                            <a:lumMod val="10000"/>
                          </a:schemeClr>
                        </a:solidFill>
                        <a:effectLst/>
                        <a:cs typeface="B Nazanin" panose="00000400000000000000" pitchFamily="2" charset="-78"/>
                      </a:endParaRPr>
                    </a:p>
                  </a:txBody>
                  <a:tcPr marL="176349" marR="176349"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effectLst/>
                          <a:cs typeface="B Nazanin" panose="00000400000000000000" pitchFamily="2" charset="-78"/>
                        </a:rPr>
                        <a:t>6%&gt;</a:t>
                      </a:r>
                      <a:endParaRPr lang="en-US" sz="2400" b="1" dirty="0" smtClean="0">
                        <a:solidFill>
                          <a:schemeClr val="accent4">
                            <a:lumMod val="10000"/>
                          </a:schemeClr>
                        </a:solidFill>
                        <a:effectLst/>
                        <a:cs typeface="B Nazanin" panose="00000400000000000000" pitchFamily="2" charset="-78"/>
                      </a:endParaRPr>
                    </a:p>
                  </a:txBody>
                  <a:tcPr marL="176349" marR="176349" anchor="ctr"/>
                </a:tc>
                <a:tc>
                  <a:txBody>
                    <a:bodyPr/>
                    <a:lstStyle/>
                    <a:p>
                      <a:pPr algn="ctr" rtl="1"/>
                      <a:r>
                        <a:rPr lang="fa-IR" sz="2400" b="1" dirty="0" smtClean="0">
                          <a:effectLst/>
                          <a:cs typeface="B Nazanin" panose="00000400000000000000" pitchFamily="2" charset="-78"/>
                        </a:rPr>
                        <a:t>8% &lt;</a:t>
                      </a:r>
                      <a:endParaRPr lang="fa-IR" sz="2400" b="1" dirty="0">
                        <a:solidFill>
                          <a:schemeClr val="accent4">
                            <a:lumMod val="10000"/>
                          </a:schemeClr>
                        </a:solidFill>
                        <a:effectLst/>
                        <a:cs typeface="B Nazanin" panose="00000400000000000000" pitchFamily="2" charset="-78"/>
                      </a:endParaRPr>
                    </a:p>
                  </a:txBody>
                  <a:tcPr marL="176349" marR="176349" anchor="ctr"/>
                </a:tc>
              </a:tr>
              <a:tr h="542212">
                <a:tc>
                  <a:txBody>
                    <a:bodyPr/>
                    <a:lstStyle/>
                    <a:p>
                      <a:pPr algn="ctr" rtl="1"/>
                      <a:r>
                        <a:rPr lang="fa-IR" sz="2400" b="1" dirty="0" smtClean="0">
                          <a:effectLst/>
                          <a:cs typeface="B Nazanin" panose="00000400000000000000" pitchFamily="2" charset="-78"/>
                        </a:rPr>
                        <a:t>4</a:t>
                      </a:r>
                      <a:endParaRPr lang="fa-IR" sz="2400" b="1" dirty="0">
                        <a:solidFill>
                          <a:schemeClr val="accent4">
                            <a:lumMod val="10000"/>
                          </a:schemeClr>
                        </a:solidFill>
                        <a:effectLst/>
                        <a:cs typeface="B Nazanin" panose="00000400000000000000" pitchFamily="2" charset="-78"/>
                      </a:endParaRPr>
                    </a:p>
                  </a:txBody>
                  <a:tcPr marL="176349" marR="176349"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effectLst/>
                          <a:cs typeface="B Nazanin" panose="00000400000000000000" pitchFamily="2" charset="-78"/>
                        </a:rPr>
                        <a:t>8%&gt;</a:t>
                      </a:r>
                      <a:endParaRPr lang="en-US" sz="2400" b="1" dirty="0" smtClean="0">
                        <a:solidFill>
                          <a:schemeClr val="accent4">
                            <a:lumMod val="10000"/>
                          </a:schemeClr>
                        </a:solidFill>
                        <a:effectLst/>
                        <a:cs typeface="B Nazanin" panose="00000400000000000000" pitchFamily="2" charset="-78"/>
                      </a:endParaRPr>
                    </a:p>
                  </a:txBody>
                  <a:tcPr marL="176349" marR="176349" anchor="ctr"/>
                </a:tc>
                <a:tc>
                  <a:txBody>
                    <a:bodyPr/>
                    <a:lstStyle/>
                    <a:p>
                      <a:pPr algn="ctr" rtl="1"/>
                      <a:r>
                        <a:rPr lang="fa-IR" sz="2400" b="1" dirty="0" smtClean="0">
                          <a:effectLst/>
                          <a:cs typeface="B Nazanin" panose="00000400000000000000" pitchFamily="2" charset="-78"/>
                        </a:rPr>
                        <a:t>10%&lt;</a:t>
                      </a:r>
                      <a:endParaRPr lang="fa-IR" sz="2400" b="1" dirty="0">
                        <a:solidFill>
                          <a:schemeClr val="accent4">
                            <a:lumMod val="10000"/>
                          </a:schemeClr>
                        </a:solidFill>
                        <a:effectLst/>
                        <a:cs typeface="B Nazanin" panose="00000400000000000000" pitchFamily="2" charset="-78"/>
                      </a:endParaRPr>
                    </a:p>
                  </a:txBody>
                  <a:tcPr marL="176349" marR="176349" anchor="ctr"/>
                </a:tc>
              </a:tr>
              <a:tr h="254944">
                <a:tc>
                  <a:txBody>
                    <a:bodyPr/>
                    <a:lstStyle/>
                    <a:p>
                      <a:pPr algn="ctr" rtl="1"/>
                      <a:r>
                        <a:rPr lang="fa-IR" sz="2400" b="1" dirty="0" smtClean="0">
                          <a:effectLst/>
                          <a:cs typeface="B Nazanin" panose="00000400000000000000" pitchFamily="2" charset="-78"/>
                        </a:rPr>
                        <a:t>5</a:t>
                      </a:r>
                      <a:endParaRPr lang="fa-IR" sz="2400" b="1" dirty="0">
                        <a:solidFill>
                          <a:schemeClr val="accent4">
                            <a:lumMod val="10000"/>
                          </a:schemeClr>
                        </a:solidFill>
                        <a:effectLst/>
                        <a:cs typeface="B Nazanin" panose="00000400000000000000" pitchFamily="2" charset="-78"/>
                      </a:endParaRPr>
                    </a:p>
                  </a:txBody>
                  <a:tcPr marL="176349" marR="176349" anchor="ctr"/>
                </a:tc>
                <a:tc>
                  <a:txBody>
                    <a:bodyPr/>
                    <a:lstStyle/>
                    <a:p>
                      <a:pPr algn="ctr" rtl="1"/>
                      <a:r>
                        <a:rPr lang="fa-IR" sz="2400" b="1" dirty="0" smtClean="0">
                          <a:effectLst/>
                          <a:cs typeface="B Nazanin" panose="00000400000000000000" pitchFamily="2" charset="-78"/>
                        </a:rPr>
                        <a:t>باید وزن بگیرد </a:t>
                      </a:r>
                      <a:endParaRPr lang="fa-IR" sz="2400" b="1" dirty="0">
                        <a:solidFill>
                          <a:schemeClr val="accent4">
                            <a:lumMod val="10000"/>
                          </a:schemeClr>
                        </a:solidFill>
                        <a:effectLst/>
                        <a:cs typeface="B Nazanin" panose="00000400000000000000" pitchFamily="2" charset="-78"/>
                      </a:endParaRPr>
                    </a:p>
                  </a:txBody>
                  <a:tcPr marL="176349" marR="176349" anchor="ctr"/>
                </a:tc>
                <a:tc>
                  <a:txBody>
                    <a:bodyPr/>
                    <a:lstStyle/>
                    <a:p>
                      <a:pPr algn="ctr" rtl="1"/>
                      <a:r>
                        <a:rPr lang="fa-IR" sz="2400" b="1" dirty="0" smtClean="0">
                          <a:effectLst/>
                          <a:cs typeface="B Nazanin" panose="00000400000000000000" pitchFamily="2" charset="-78"/>
                        </a:rPr>
                        <a:t>10%&lt;</a:t>
                      </a:r>
                      <a:endParaRPr lang="fa-IR" sz="2400" b="1" dirty="0">
                        <a:solidFill>
                          <a:schemeClr val="accent4">
                            <a:lumMod val="10000"/>
                          </a:schemeClr>
                        </a:solidFill>
                        <a:effectLst/>
                        <a:cs typeface="B Nazanin" panose="00000400000000000000" pitchFamily="2" charset="-78"/>
                      </a:endParaRPr>
                    </a:p>
                  </a:txBody>
                  <a:tcPr marL="176349" marR="176349" anchor="ctr"/>
                </a:tc>
              </a:tr>
            </a:tbl>
          </a:graphicData>
        </a:graphic>
      </p:graphicFrame>
      <p:graphicFrame>
        <p:nvGraphicFramePr>
          <p:cNvPr id="3" name="Diagram 2"/>
          <p:cNvGraphicFramePr/>
          <p:nvPr>
            <p:extLst>
              <p:ext uri="{D42A27DB-BD31-4B8C-83A1-F6EECF244321}">
                <p14:modId xmlns="" xmlns:p14="http://schemas.microsoft.com/office/powerpoint/2010/main" val="320220388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 xmlns:p14="http://schemas.microsoft.com/office/powerpoint/2010/main" val="2338715633"/>
              </p:ext>
            </p:extLst>
          </p:nvPr>
        </p:nvGraphicFramePr>
        <p:xfrm>
          <a:off x="2155723" y="5435025"/>
          <a:ext cx="5616677" cy="5847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13673777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8229600" cy="4525962"/>
          </a:xfrm>
        </p:spPr>
        <p:txBody>
          <a:bodyPr/>
          <a:lstStyle/>
          <a:p>
            <a:pPr marL="849313" lvl="1" indent="-457200" algn="r">
              <a:buFont typeface="+mj-lt"/>
              <a:buAutoNum type="arabicPeriod"/>
            </a:pPr>
            <a:r>
              <a:rPr lang="fa-IR" sz="3200" dirty="0" smtClean="0">
                <a:cs typeface="B Nazanin" panose="00000400000000000000" pitchFamily="2" charset="-78"/>
              </a:rPr>
              <a:t>شیرخوار خواب آلوده با کمتر از 8 تا 12 بار تغذیه در 24 تا 48 ساعت اول کمتر از 7% کاهش وزن بدون علائم بیماری </a:t>
            </a:r>
          </a:p>
          <a:p>
            <a:pPr lvl="1"/>
            <a:r>
              <a:rPr lang="fa-IR" sz="2800" dirty="0" smtClean="0">
                <a:cs typeface="B Nazanin" panose="00000400000000000000" pitchFamily="2" charset="-78"/>
              </a:rPr>
              <a:t>پس </a:t>
            </a:r>
            <a:r>
              <a:rPr lang="fa-IR" sz="2800" dirty="0" err="1" smtClean="0">
                <a:cs typeface="B Nazanin" panose="00000400000000000000" pitchFamily="2" charset="-78"/>
              </a:rPr>
              <a:t>ازدو</a:t>
            </a:r>
            <a:r>
              <a:rPr lang="fa-IR" sz="2800" dirty="0" smtClean="0">
                <a:cs typeface="B Nazanin" panose="00000400000000000000" pitchFamily="2" charset="-78"/>
              </a:rPr>
              <a:t> ساعت هوشیاری پس از تولد نوزاد به </a:t>
            </a:r>
            <a:r>
              <a:rPr lang="fa-IR" sz="2800" dirty="0" err="1" smtClean="0">
                <a:cs typeface="B Nazanin" panose="00000400000000000000" pitchFamily="2" charset="-78"/>
              </a:rPr>
              <a:t>طورطبیعی</a:t>
            </a:r>
            <a:r>
              <a:rPr lang="fa-IR" sz="2800" dirty="0" smtClean="0">
                <a:cs typeface="B Nazanin" panose="00000400000000000000" pitchFamily="2" charset="-78"/>
              </a:rPr>
              <a:t> می خوابد .</a:t>
            </a:r>
          </a:p>
          <a:p>
            <a:pPr lvl="1"/>
            <a:r>
              <a:rPr lang="fa-IR" sz="2800" dirty="0" smtClean="0">
                <a:cs typeface="B Nazanin" panose="00000400000000000000" pitchFamily="2" charset="-78"/>
              </a:rPr>
              <a:t>با توجه به علائم  زودرس گرسنگی،</a:t>
            </a:r>
            <a:r>
              <a:rPr lang="fa-IR" sz="2800" dirty="0">
                <a:cs typeface="B Nazanin" panose="00000400000000000000" pitchFamily="2" charset="-78"/>
              </a:rPr>
              <a:t> </a:t>
            </a:r>
            <a:r>
              <a:rPr lang="fa-IR" sz="2800" dirty="0" smtClean="0">
                <a:cs typeface="B Nazanin" panose="00000400000000000000" pitchFamily="2" charset="-78"/>
              </a:rPr>
              <a:t>هر 3-2 ساعت شیرخوار به آرامی برای تغذیه با شیرمادر </a:t>
            </a:r>
            <a:r>
              <a:rPr lang="fa-IR" sz="2800" dirty="0" err="1" smtClean="0">
                <a:cs typeface="B Nazanin" panose="00000400000000000000" pitchFamily="2" charset="-78"/>
              </a:rPr>
              <a:t>بیدارشود</a:t>
            </a:r>
            <a:r>
              <a:rPr lang="fa-IR" sz="2800" dirty="0" smtClean="0">
                <a:cs typeface="B Nazanin" panose="00000400000000000000" pitchFamily="2" charset="-78"/>
              </a:rPr>
              <a:t>. </a:t>
            </a:r>
          </a:p>
          <a:p>
            <a:pPr lvl="1"/>
            <a:r>
              <a:rPr lang="fa-IR" sz="2800" dirty="0" smtClean="0">
                <a:cs typeface="B Nazanin" panose="00000400000000000000" pitchFamily="2" charset="-78"/>
              </a:rPr>
              <a:t> قانون عمومی در هفته اول :  </a:t>
            </a:r>
            <a:r>
              <a:rPr lang="fa-IR" sz="2800" b="1" dirty="0" smtClean="0">
                <a:cs typeface="B Nazanin" panose="00000400000000000000" pitchFamily="2" charset="-78"/>
              </a:rPr>
              <a:t>نوزاد بیدار یک نوزاد گرسنه است </a:t>
            </a:r>
          </a:p>
          <a:p>
            <a:pPr lvl="1"/>
            <a:r>
              <a:rPr lang="fa-IR" sz="2800" dirty="0" smtClean="0">
                <a:cs typeface="B Nazanin" panose="00000400000000000000" pitchFamily="2" charset="-78"/>
              </a:rPr>
              <a:t> افزایش زمان تماس پوست با پوست می تواند سبب افزایش دفعات تغذیه شود.</a:t>
            </a:r>
          </a:p>
          <a:p>
            <a:pPr marL="849313" lvl="1" indent="-457200" algn="r">
              <a:buNone/>
            </a:pPr>
            <a:r>
              <a:rPr lang="fa-IR" sz="3200" dirty="0" smtClean="0">
                <a:cs typeface="B Nazanin" panose="00000400000000000000" pitchFamily="2" charset="-78"/>
              </a:rPr>
              <a:t> </a:t>
            </a:r>
            <a:endParaRPr lang="en-US" sz="3200" dirty="0" smtClean="0">
              <a:cs typeface="B Nazanin" panose="00000400000000000000" pitchFamily="2" charset="-78"/>
            </a:endParaRPr>
          </a:p>
          <a:p>
            <a:pPr algn="l" rtl="0"/>
            <a:endParaRPr lang="fa-IR" sz="3600" dirty="0">
              <a:cs typeface="B Nazanin" panose="00000400000000000000" pitchFamily="2" charset="-78"/>
            </a:endParaRPr>
          </a:p>
        </p:txBody>
      </p:sp>
      <p:graphicFrame>
        <p:nvGraphicFramePr>
          <p:cNvPr id="5" name="Diagram 4"/>
          <p:cNvGraphicFramePr/>
          <p:nvPr>
            <p:extLst>
              <p:ext uri="{D42A27DB-BD31-4B8C-83A1-F6EECF244321}">
                <p14:modId xmlns="" xmlns:p14="http://schemas.microsoft.com/office/powerpoint/2010/main" val="4209023890"/>
              </p:ext>
            </p:extLst>
          </p:nvPr>
        </p:nvGraphicFramePr>
        <p:xfrm>
          <a:off x="381000" y="228600"/>
          <a:ext cx="84582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666092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27238"/>
            <a:ext cx="8229600" cy="4525962"/>
          </a:xfrm>
        </p:spPr>
        <p:txBody>
          <a:bodyPr/>
          <a:lstStyle/>
          <a:p>
            <a:pPr marL="514350" indent="-514350" algn="r">
              <a:lnSpc>
                <a:spcPct val="150000"/>
              </a:lnSpc>
              <a:buSzPct val="100000"/>
              <a:buFont typeface="+mj-lt"/>
              <a:buAutoNum type="arabicPeriod" startAt="2"/>
            </a:pPr>
            <a:r>
              <a:rPr lang="fa-IR" sz="3200" dirty="0" smtClean="0">
                <a:cs typeface="B Nazanin" panose="00000400000000000000" pitchFamily="2" charset="-78"/>
              </a:rPr>
              <a:t>شیرخوار ترم ، سالم، </a:t>
            </a:r>
            <a:r>
              <a:rPr lang="fa-IR" sz="3200" dirty="0" err="1" smtClean="0">
                <a:cs typeface="B Nazanin" panose="00000400000000000000" pitchFamily="2" charset="-78"/>
              </a:rPr>
              <a:t>بیلی</a:t>
            </a:r>
            <a:r>
              <a:rPr lang="fa-IR" sz="3200" dirty="0" smtClean="0">
                <a:cs typeface="B Nazanin" panose="00000400000000000000" pitchFamily="2" charset="-78"/>
              </a:rPr>
              <a:t> روبین کمتر از 18 بعد از 72 ساعت تغذیه مناسب اجابت مزاج کافی کاهش وزن کمتر از 7%</a:t>
            </a:r>
          </a:p>
          <a:p>
            <a:pPr marL="514350" indent="-514350" algn="r">
              <a:lnSpc>
                <a:spcPct val="150000"/>
              </a:lnSpc>
              <a:buSzPct val="100000"/>
              <a:buFont typeface="+mj-lt"/>
              <a:buAutoNum type="arabicPeriod" startAt="2"/>
            </a:pPr>
            <a:r>
              <a:rPr lang="fa-IR" sz="3200" dirty="0" smtClean="0">
                <a:cs typeface="B Nazanin" panose="00000400000000000000" pitchFamily="2" charset="-78"/>
              </a:rPr>
              <a:t>مادر خسته و خواب آلود</a:t>
            </a:r>
          </a:p>
          <a:p>
            <a:pPr marL="514350" indent="-514350" algn="r">
              <a:lnSpc>
                <a:spcPct val="150000"/>
              </a:lnSpc>
              <a:buSzPct val="100000"/>
              <a:buFont typeface="+mj-lt"/>
              <a:buAutoNum type="arabicPeriod" startAt="2"/>
            </a:pPr>
            <a:r>
              <a:rPr lang="fa-IR" sz="3200" dirty="0" smtClean="0">
                <a:cs typeface="B Nazanin" panose="00000400000000000000" pitchFamily="2" charset="-78"/>
              </a:rPr>
              <a:t>شیرخوار شب ها بی قراری می کند ساعت های متمادی شیر می خورد . </a:t>
            </a:r>
          </a:p>
          <a:p>
            <a:pPr marL="0" indent="0" algn="r">
              <a:lnSpc>
                <a:spcPct val="150000"/>
              </a:lnSpc>
              <a:buSzPct val="100000"/>
              <a:buNone/>
            </a:pPr>
            <a:endParaRPr lang="en-US" sz="3200" dirty="0" smtClean="0">
              <a:cs typeface="B Nazanin" panose="00000400000000000000" pitchFamily="2" charset="-78"/>
            </a:endParaRPr>
          </a:p>
        </p:txBody>
      </p:sp>
      <p:graphicFrame>
        <p:nvGraphicFramePr>
          <p:cNvPr id="9" name="Diagram 8"/>
          <p:cNvGraphicFramePr/>
          <p:nvPr>
            <p:extLst>
              <p:ext uri="{D42A27DB-BD31-4B8C-83A1-F6EECF244321}">
                <p14:modId xmlns="" xmlns:p14="http://schemas.microsoft.com/office/powerpoint/2010/main" val="2985749118"/>
              </p:ext>
            </p:extLst>
          </p:nvPr>
        </p:nvGraphicFramePr>
        <p:xfrm>
          <a:off x="381000" y="228600"/>
          <a:ext cx="8458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723767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696200" cy="4495800"/>
          </a:xfrm>
        </p:spPr>
        <p:txBody>
          <a:bodyPr/>
          <a:lstStyle/>
          <a:p>
            <a:pPr algn="just"/>
            <a:r>
              <a:rPr lang="fa-IR" sz="3200" dirty="0" smtClean="0">
                <a:cs typeface="B Nazanin" panose="00000400000000000000" pitchFamily="2" charset="-78"/>
              </a:rPr>
              <a:t>ارزیابی دقیق زوج </a:t>
            </a:r>
            <a:r>
              <a:rPr lang="fa-IR" sz="3200" dirty="0" err="1" smtClean="0">
                <a:cs typeface="B Nazanin" panose="00000400000000000000" pitchFamily="2" charset="-78"/>
              </a:rPr>
              <a:t>مادرو</a:t>
            </a:r>
            <a:r>
              <a:rPr lang="fa-IR" sz="3200" dirty="0" smtClean="0">
                <a:cs typeface="B Nazanin" panose="00000400000000000000" pitchFamily="2" charset="-78"/>
              </a:rPr>
              <a:t> </a:t>
            </a:r>
            <a:r>
              <a:rPr lang="fa-IR" sz="3200" dirty="0" err="1" smtClean="0">
                <a:cs typeface="B Nazanin" panose="00000400000000000000" pitchFamily="2" charset="-78"/>
              </a:rPr>
              <a:t>شیرخوارکه</a:t>
            </a:r>
            <a:r>
              <a:rPr lang="fa-IR" sz="3200" dirty="0" smtClean="0">
                <a:cs typeface="B Nazanin" panose="00000400000000000000" pitchFamily="2" charset="-78"/>
              </a:rPr>
              <a:t> با مشاهده مستقیم شیرخوردن شیرخوار کامل شود . </a:t>
            </a:r>
          </a:p>
          <a:p>
            <a:pPr algn="just"/>
            <a:r>
              <a:rPr lang="fa-IR" sz="3200" dirty="0" smtClean="0">
                <a:cs typeface="B Nazanin" panose="00000400000000000000" pitchFamily="2" charset="-78"/>
              </a:rPr>
              <a:t>نتایج روش نادرست : </a:t>
            </a:r>
          </a:p>
          <a:p>
            <a:pPr lvl="1" algn="just"/>
            <a:r>
              <a:rPr lang="fa-IR" sz="2800" dirty="0" smtClean="0">
                <a:cs typeface="B Nazanin" panose="00000400000000000000" pitchFamily="2" charset="-78"/>
              </a:rPr>
              <a:t>زخم نوک پستان </a:t>
            </a:r>
          </a:p>
          <a:p>
            <a:pPr lvl="1" algn="just"/>
            <a:r>
              <a:rPr lang="fa-IR" sz="2800" dirty="0" smtClean="0">
                <a:cs typeface="B Nazanin" panose="00000400000000000000" pitchFamily="2" charset="-78"/>
              </a:rPr>
              <a:t>کاهش تامین شیر </a:t>
            </a:r>
          </a:p>
          <a:p>
            <a:pPr lvl="1" algn="just"/>
            <a:r>
              <a:rPr lang="fa-IR" sz="2800" dirty="0" smtClean="0">
                <a:cs typeface="B Nazanin" panose="00000400000000000000" pitchFamily="2" charset="-78"/>
              </a:rPr>
              <a:t>تجمع شیر در پستان </a:t>
            </a:r>
          </a:p>
          <a:p>
            <a:pPr lvl="1" algn="just"/>
            <a:r>
              <a:rPr lang="fa-IR" sz="2800" dirty="0" smtClean="0">
                <a:cs typeface="B Nazanin" panose="00000400000000000000" pitchFamily="2" charset="-78"/>
              </a:rPr>
              <a:t>عدم وزن گیری کافی و</a:t>
            </a:r>
          </a:p>
          <a:p>
            <a:pPr lvl="1" algn="just"/>
            <a:r>
              <a:rPr lang="fa-IR" sz="2800" dirty="0" smtClean="0">
                <a:cs typeface="B Nazanin" panose="00000400000000000000" pitchFamily="2" charset="-78"/>
              </a:rPr>
              <a:t>کاهش تداوم و کاهش تغذیه انحصاری با شیرمادر </a:t>
            </a:r>
            <a:endParaRPr lang="en-US" sz="2800" dirty="0" smtClean="0">
              <a:cs typeface="B Nazanin" panose="00000400000000000000" pitchFamily="2" charset="-78"/>
            </a:endParaRPr>
          </a:p>
        </p:txBody>
      </p:sp>
      <p:graphicFrame>
        <p:nvGraphicFramePr>
          <p:cNvPr id="2" name="Diagram 1"/>
          <p:cNvGraphicFramePr/>
          <p:nvPr>
            <p:extLst>
              <p:ext uri="{D42A27DB-BD31-4B8C-83A1-F6EECF244321}">
                <p14:modId xmlns="" xmlns:p14="http://schemas.microsoft.com/office/powerpoint/2010/main" val="177246140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799722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381000" y="1646238"/>
            <a:ext cx="8229600" cy="4525962"/>
          </a:xfrm>
        </p:spPr>
        <p:txBody>
          <a:bodyPr/>
          <a:lstStyle/>
          <a:p>
            <a:pPr algn="just" eaLnBrk="1" hangingPunct="1">
              <a:lnSpc>
                <a:spcPct val="90000"/>
              </a:lnSpc>
            </a:pPr>
            <a:r>
              <a:rPr lang="fa-IR" sz="3200" dirty="0" smtClean="0">
                <a:cs typeface="B Nazanin" panose="00000400000000000000" pitchFamily="2" charset="-78"/>
              </a:rPr>
              <a:t>تاخیر در </a:t>
            </a:r>
            <a:r>
              <a:rPr lang="fa-IR" sz="3200" dirty="0" err="1" smtClean="0">
                <a:cs typeface="B Nazanin" panose="00000400000000000000" pitchFamily="2" charset="-78"/>
              </a:rPr>
              <a:t>لاکتوژنزیس</a:t>
            </a:r>
            <a:endParaRPr lang="fa-IR" sz="3200" dirty="0" smtClean="0">
              <a:cs typeface="B Nazanin" panose="00000400000000000000" pitchFamily="2" charset="-78"/>
            </a:endParaRPr>
          </a:p>
          <a:p>
            <a:pPr algn="just" eaLnBrk="1" hangingPunct="1">
              <a:lnSpc>
                <a:spcPct val="90000"/>
              </a:lnSpc>
            </a:pPr>
            <a:r>
              <a:rPr lang="fa-IR" sz="3200" dirty="0" smtClean="0">
                <a:cs typeface="B Nazanin" panose="00000400000000000000" pitchFamily="2" charset="-78"/>
              </a:rPr>
              <a:t>افزایش خطر </a:t>
            </a:r>
            <a:r>
              <a:rPr lang="fa-IR" sz="3200" dirty="0" err="1" smtClean="0">
                <a:cs typeface="B Nazanin" panose="00000400000000000000" pitchFamily="2" charset="-78"/>
              </a:rPr>
              <a:t>احتقان</a:t>
            </a:r>
            <a:r>
              <a:rPr lang="fa-IR" sz="3200" dirty="0" smtClean="0">
                <a:cs typeface="B Nazanin" panose="00000400000000000000" pitchFamily="2" charset="-78"/>
              </a:rPr>
              <a:t> پستان </a:t>
            </a:r>
          </a:p>
          <a:p>
            <a:pPr algn="just" eaLnBrk="1" hangingPunct="1">
              <a:lnSpc>
                <a:spcPct val="90000"/>
              </a:lnSpc>
            </a:pPr>
            <a:r>
              <a:rPr lang="fa-IR" sz="3200" dirty="0" smtClean="0">
                <a:cs typeface="B Nazanin" panose="00000400000000000000" pitchFamily="2" charset="-78"/>
              </a:rPr>
              <a:t>تغییر در فلور میکروبی طبیعی روده شیرخوار </a:t>
            </a:r>
          </a:p>
          <a:p>
            <a:pPr algn="just" eaLnBrk="1" hangingPunct="1">
              <a:lnSpc>
                <a:spcPct val="90000"/>
              </a:lnSpc>
            </a:pPr>
            <a:r>
              <a:rPr lang="fa-IR" sz="3200" dirty="0" smtClean="0">
                <a:cs typeface="B Nazanin" panose="00000400000000000000" pitchFamily="2" charset="-78"/>
              </a:rPr>
              <a:t>سردرگمی شیرخوار در مکیدن پستان </a:t>
            </a:r>
          </a:p>
          <a:p>
            <a:pPr algn="just" eaLnBrk="1" hangingPunct="1">
              <a:lnSpc>
                <a:spcPct val="90000"/>
              </a:lnSpc>
            </a:pPr>
            <a:r>
              <a:rPr lang="fa-IR" sz="3200" dirty="0" smtClean="0">
                <a:cs typeface="B Nazanin" panose="00000400000000000000" pitchFamily="2" charset="-78"/>
              </a:rPr>
              <a:t>اختلال در برقراری پیوند عاطفی </a:t>
            </a:r>
            <a:r>
              <a:rPr lang="fa-IR" sz="3200" dirty="0" err="1" smtClean="0">
                <a:cs typeface="B Nazanin" panose="00000400000000000000" pitchFamily="2" charset="-78"/>
              </a:rPr>
              <a:t>مادرو</a:t>
            </a:r>
            <a:r>
              <a:rPr lang="fa-IR" sz="3200" dirty="0" smtClean="0">
                <a:cs typeface="B Nazanin" panose="00000400000000000000" pitchFamily="2" charset="-78"/>
              </a:rPr>
              <a:t> شیرخوار </a:t>
            </a:r>
          </a:p>
          <a:p>
            <a:pPr algn="just" eaLnBrk="1" hangingPunct="1">
              <a:lnSpc>
                <a:spcPct val="90000"/>
              </a:lnSpc>
            </a:pPr>
            <a:r>
              <a:rPr lang="fa-IR" sz="3200" dirty="0" smtClean="0">
                <a:cs typeface="B Nazanin" panose="00000400000000000000" pitchFamily="2" charset="-78"/>
              </a:rPr>
              <a:t>کاهش اعتماد به نفس مادر در مورد تامین نیازهای تغذیه</a:t>
            </a:r>
            <a:r>
              <a:rPr lang="en-US" sz="3200" dirty="0" smtClean="0">
                <a:cs typeface="B Nazanin" panose="00000400000000000000" pitchFamily="2" charset="-78"/>
              </a:rPr>
              <a:t> </a:t>
            </a:r>
            <a:r>
              <a:rPr lang="fa-IR" sz="3200" dirty="0" smtClean="0">
                <a:cs typeface="B Nazanin" panose="00000400000000000000" pitchFamily="2" charset="-78"/>
              </a:rPr>
              <a:t>ای شیرخوار </a:t>
            </a:r>
          </a:p>
          <a:p>
            <a:pPr algn="just" eaLnBrk="1" hangingPunct="1">
              <a:lnSpc>
                <a:spcPct val="90000"/>
              </a:lnSpc>
            </a:pPr>
            <a:r>
              <a:rPr lang="fa-IR" sz="3200" dirty="0" smtClean="0">
                <a:cs typeface="B Nazanin" panose="00000400000000000000" pitchFamily="2" charset="-78"/>
              </a:rPr>
              <a:t>کوتاه شدن تغذیه انحصاری با شیرمادر </a:t>
            </a:r>
            <a:r>
              <a:rPr lang="fa-IR" sz="3200" dirty="0" err="1" smtClean="0">
                <a:cs typeface="B Nazanin" panose="00000400000000000000" pitchFamily="2" charset="-78"/>
              </a:rPr>
              <a:t>وکوتاه</a:t>
            </a:r>
            <a:r>
              <a:rPr lang="fa-IR" sz="3200" dirty="0" smtClean="0">
                <a:cs typeface="B Nazanin" panose="00000400000000000000" pitchFamily="2" charset="-78"/>
              </a:rPr>
              <a:t> شدن طول مدت شیردهی </a:t>
            </a:r>
            <a:endParaRPr lang="en-US" sz="3200" dirty="0" smtClean="0">
              <a:cs typeface="B Nazanin" panose="00000400000000000000" pitchFamily="2" charset="-78"/>
            </a:endParaRPr>
          </a:p>
        </p:txBody>
      </p:sp>
      <p:graphicFrame>
        <p:nvGraphicFramePr>
          <p:cNvPr id="2" name="Diagram 1"/>
          <p:cNvGraphicFramePr/>
          <p:nvPr>
            <p:extLst>
              <p:ext uri="{D42A27DB-BD31-4B8C-83A1-F6EECF244321}">
                <p14:modId xmlns="" xmlns:p14="http://schemas.microsoft.com/office/powerpoint/2010/main" val="263189253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8221303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599" y="1690607"/>
            <a:ext cx="7468891" cy="4525962"/>
          </a:xfrm>
        </p:spPr>
        <p:txBody>
          <a:bodyPr/>
          <a:lstStyle/>
          <a:p>
            <a:pPr algn="r">
              <a:lnSpc>
                <a:spcPct val="150000"/>
              </a:lnSpc>
            </a:pPr>
            <a:r>
              <a:rPr lang="fa-IR" sz="3200" dirty="0" smtClean="0">
                <a:cs typeface="B Nazanin" panose="00000400000000000000" pitchFamily="2" charset="-78"/>
              </a:rPr>
              <a:t>توصیه به ادامه </a:t>
            </a:r>
            <a:r>
              <a:rPr lang="fa-IR" sz="3200" dirty="0" err="1" smtClean="0">
                <a:cs typeface="B Nazanin" panose="00000400000000000000" pitchFamily="2" charset="-78"/>
              </a:rPr>
              <a:t>تغذيه</a:t>
            </a:r>
            <a:r>
              <a:rPr lang="fa-IR" sz="3200" dirty="0" smtClean="0">
                <a:cs typeface="B Nazanin" panose="00000400000000000000" pitchFamily="2" charset="-78"/>
              </a:rPr>
              <a:t> با شیرمادر حداقل به مدت 4-3 هفته قبل از شروع مکمل برای شکل گیری تولید شیر و اطمینان از تغذیه مناسب شیرخوار با شیرمادر</a:t>
            </a:r>
          </a:p>
          <a:p>
            <a:pPr>
              <a:lnSpc>
                <a:spcPct val="150000"/>
              </a:lnSpc>
            </a:pPr>
            <a:r>
              <a:rPr lang="fa-IR" sz="3200" dirty="0" smtClean="0">
                <a:cs typeface="B Nazanin" panose="00000400000000000000" pitchFamily="2" charset="-78"/>
              </a:rPr>
              <a:t>شروع تدریجی مکمل به منظور پیشگیری از مشکلاتی از قبیل </a:t>
            </a:r>
            <a:r>
              <a:rPr lang="fa-IR" sz="3200" dirty="0" err="1" smtClean="0">
                <a:cs typeface="B Nazanin" panose="00000400000000000000" pitchFamily="2" charset="-78"/>
              </a:rPr>
              <a:t>احتقان</a:t>
            </a:r>
            <a:r>
              <a:rPr lang="fa-IR" sz="3200" dirty="0" smtClean="0">
                <a:cs typeface="B Nazanin" panose="00000400000000000000" pitchFamily="2" charset="-78"/>
              </a:rPr>
              <a:t> پستان </a:t>
            </a:r>
            <a:r>
              <a:rPr lang="fa-IR" sz="3200" dirty="0" err="1">
                <a:cs typeface="B Nazanin" panose="00000400000000000000" pitchFamily="2" charset="-78"/>
              </a:rPr>
              <a:t>وکاهش</a:t>
            </a:r>
            <a:r>
              <a:rPr lang="fa-IR" sz="3200" dirty="0">
                <a:cs typeface="B Nazanin" panose="00000400000000000000" pitchFamily="2" charset="-78"/>
              </a:rPr>
              <a:t> مجاری </a:t>
            </a:r>
            <a:r>
              <a:rPr lang="fa-IR" sz="3200" dirty="0" smtClean="0">
                <a:cs typeface="B Nazanin" panose="00000400000000000000" pitchFamily="2" charset="-78"/>
              </a:rPr>
              <a:t>بسته شده</a:t>
            </a:r>
            <a:endParaRPr lang="en-US" sz="3200" dirty="0">
              <a:cs typeface="B Nazanin" panose="00000400000000000000" pitchFamily="2" charset="-78"/>
            </a:endParaRPr>
          </a:p>
        </p:txBody>
      </p:sp>
      <p:graphicFrame>
        <p:nvGraphicFramePr>
          <p:cNvPr id="4" name="Diagram 3"/>
          <p:cNvGraphicFramePr/>
          <p:nvPr>
            <p:extLst>
              <p:ext uri="{D42A27DB-BD31-4B8C-83A1-F6EECF244321}">
                <p14:modId xmlns="" xmlns:p14="http://schemas.microsoft.com/office/powerpoint/2010/main" val="294994631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0775409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229600" cy="4525962"/>
          </a:xfrm>
        </p:spPr>
        <p:txBody>
          <a:bodyPr/>
          <a:lstStyle/>
          <a:p>
            <a:pPr marL="1152525" lvl="2" indent="-457200">
              <a:buFont typeface="+mj-lt"/>
              <a:buAutoNum type="arabicPeriod"/>
            </a:pPr>
            <a:r>
              <a:rPr lang="fa-IR" sz="3200" dirty="0" err="1" smtClean="0">
                <a:cs typeface="B Nazanin" panose="00000400000000000000" pitchFamily="2" charset="-78"/>
              </a:rPr>
              <a:t>هیپوگلیسمی</a:t>
            </a:r>
            <a:r>
              <a:rPr lang="fa-IR" sz="3200" dirty="0" smtClean="0">
                <a:cs typeface="B Nazanin" panose="00000400000000000000" pitchFamily="2" charset="-78"/>
              </a:rPr>
              <a:t> بدون علامت </a:t>
            </a:r>
            <a:endParaRPr lang="fa-IR" sz="3200" dirty="0">
              <a:cs typeface="B Nazanin" panose="00000400000000000000" pitchFamily="2" charset="-78"/>
            </a:endParaRPr>
          </a:p>
          <a:p>
            <a:pPr marL="1152525" lvl="2" indent="-457200">
              <a:buFont typeface="+mj-lt"/>
              <a:buAutoNum type="arabicPeriod"/>
            </a:pPr>
            <a:r>
              <a:rPr lang="fa-IR" sz="3200" dirty="0" smtClean="0">
                <a:cs typeface="B Nazanin" panose="00000400000000000000" pitchFamily="2" charset="-78"/>
              </a:rPr>
              <a:t>شواهد بالینی و آزمایشگاهی کم آبی واضح </a:t>
            </a:r>
          </a:p>
          <a:p>
            <a:pPr marL="695325" lvl="2" indent="0">
              <a:buNone/>
            </a:pPr>
            <a:r>
              <a:rPr lang="fa-IR" sz="3200" dirty="0" smtClean="0">
                <a:cs typeface="B Nazanin" panose="00000400000000000000" pitchFamily="2" charset="-78"/>
              </a:rPr>
              <a:t>(کاهش وزن </a:t>
            </a:r>
            <a:r>
              <a:rPr lang="fa-IR" sz="3200" dirty="0">
                <a:cs typeface="B Nazanin" panose="00000400000000000000" pitchFamily="2" charset="-78"/>
              </a:rPr>
              <a:t>10% </a:t>
            </a:r>
            <a:r>
              <a:rPr lang="fa-IR" sz="3200" dirty="0" smtClean="0">
                <a:cs typeface="B Nazanin" panose="00000400000000000000" pitchFamily="2" charset="-78"/>
              </a:rPr>
              <a:t>،</a:t>
            </a:r>
            <a:r>
              <a:rPr lang="fa-IR" sz="3200" dirty="0">
                <a:cs typeface="B Nazanin" panose="00000400000000000000" pitchFamily="2" charset="-78"/>
              </a:rPr>
              <a:t> </a:t>
            </a:r>
            <a:r>
              <a:rPr lang="fa-IR" sz="3200" dirty="0" smtClean="0">
                <a:cs typeface="B Nazanin" panose="00000400000000000000" pitchFamily="2" charset="-78"/>
              </a:rPr>
              <a:t>سدیم بالا، تغذیه ضعیف ،</a:t>
            </a:r>
            <a:r>
              <a:rPr lang="fa-IR" sz="3200" dirty="0" err="1" smtClean="0">
                <a:cs typeface="B Nazanin" panose="00000400000000000000" pitchFamily="2" charset="-78"/>
              </a:rPr>
              <a:t>لتارژی</a:t>
            </a:r>
            <a:r>
              <a:rPr lang="fa-IR" sz="3200" dirty="0" smtClean="0">
                <a:cs typeface="B Nazanin" panose="00000400000000000000" pitchFamily="2" charset="-78"/>
              </a:rPr>
              <a:t>) </a:t>
            </a:r>
            <a:endParaRPr lang="fa-IR" sz="3200" dirty="0">
              <a:cs typeface="B Nazanin" panose="00000400000000000000" pitchFamily="2" charset="-78"/>
            </a:endParaRPr>
          </a:p>
          <a:p>
            <a:pPr marL="1209675" lvl="2" indent="-514350">
              <a:buFont typeface="+mj-lt"/>
              <a:buAutoNum type="arabicPeriod" startAt="3"/>
            </a:pPr>
            <a:r>
              <a:rPr lang="fa-IR" sz="3200" dirty="0" smtClean="0">
                <a:cs typeface="B Nazanin" panose="00000400000000000000" pitchFamily="2" charset="-78"/>
              </a:rPr>
              <a:t>کاهش وزن 10%_8% همراه  یا تاخیر </a:t>
            </a:r>
            <a:r>
              <a:rPr lang="fa-IR" sz="3200" dirty="0" err="1" smtClean="0">
                <a:cs typeface="B Nazanin" panose="00000400000000000000" pitchFamily="2" charset="-78"/>
              </a:rPr>
              <a:t>لاکتوژنز</a:t>
            </a:r>
            <a:r>
              <a:rPr lang="fa-IR" sz="3200" dirty="0" smtClean="0">
                <a:cs typeface="B Nazanin" panose="00000400000000000000" pitchFamily="2" charset="-78"/>
              </a:rPr>
              <a:t> 2      (روز </a:t>
            </a:r>
            <a:r>
              <a:rPr lang="fa-IR" sz="3200" dirty="0">
                <a:cs typeface="B Nazanin" panose="00000400000000000000" pitchFamily="2" charset="-78"/>
              </a:rPr>
              <a:t>5 یا </a:t>
            </a:r>
            <a:r>
              <a:rPr lang="fa-IR" sz="3200" dirty="0" smtClean="0">
                <a:cs typeface="B Nazanin" panose="00000400000000000000" pitchFamily="2" charset="-78"/>
              </a:rPr>
              <a:t>دیرتر ) </a:t>
            </a:r>
            <a:endParaRPr lang="fa-IR" sz="3200" dirty="0">
              <a:cs typeface="B Nazanin" panose="00000400000000000000" pitchFamily="2" charset="-78"/>
            </a:endParaRPr>
          </a:p>
          <a:p>
            <a:pPr marL="1209675" lvl="2" indent="-514350">
              <a:buFont typeface="+mj-lt"/>
              <a:buAutoNum type="arabicPeriod" startAt="3"/>
            </a:pPr>
            <a:r>
              <a:rPr lang="fa-IR" sz="3200" dirty="0" smtClean="0">
                <a:cs typeface="B Nazanin" panose="00000400000000000000" pitchFamily="2" charset="-78"/>
              </a:rPr>
              <a:t>تاخیر حرکات روده یا تداوم دفع مکونیوم تا روز 5</a:t>
            </a:r>
          </a:p>
          <a:p>
            <a:pPr marL="1209675" lvl="2" indent="-514350">
              <a:buFont typeface="+mj-lt"/>
              <a:buAutoNum type="arabicPeriod" startAt="3"/>
            </a:pPr>
            <a:r>
              <a:rPr lang="fa-IR" sz="3200" dirty="0" smtClean="0">
                <a:cs typeface="B Nazanin" panose="00000400000000000000" pitchFamily="2" charset="-78"/>
              </a:rPr>
              <a:t>دریافت </a:t>
            </a:r>
            <a:r>
              <a:rPr lang="fa-IR" sz="3200" dirty="0">
                <a:cs typeface="B Nazanin" panose="00000400000000000000" pitchFamily="2" charset="-78"/>
              </a:rPr>
              <a:t>ناکافی علیرغم تولید </a:t>
            </a:r>
            <a:r>
              <a:rPr lang="fa-IR" sz="3200" dirty="0" err="1" smtClean="0">
                <a:cs typeface="B Nazanin" panose="00000400000000000000" pitchFamily="2" charset="-78"/>
              </a:rPr>
              <a:t>شیرکافی</a:t>
            </a:r>
            <a:r>
              <a:rPr lang="fa-IR" sz="3200" dirty="0" smtClean="0">
                <a:cs typeface="B Nazanin" panose="00000400000000000000" pitchFamily="2" charset="-78"/>
              </a:rPr>
              <a:t>(انتقال ضعیف)</a:t>
            </a:r>
            <a:endParaRPr lang="fa-IR" sz="3200" dirty="0">
              <a:cs typeface="B Nazanin" panose="00000400000000000000" pitchFamily="2" charset="-78"/>
            </a:endParaRPr>
          </a:p>
          <a:p>
            <a:pPr marL="1209675" lvl="2" indent="-514350">
              <a:buFont typeface="+mj-lt"/>
              <a:buAutoNum type="arabicPeriod" startAt="3"/>
            </a:pPr>
            <a:r>
              <a:rPr lang="fa-IR" sz="3200" dirty="0" smtClean="0">
                <a:cs typeface="B Nazanin" panose="00000400000000000000" pitchFamily="2" charset="-78"/>
              </a:rPr>
              <a:t>زردی ( ناشی از گرسنگی شیرخوار )  </a:t>
            </a:r>
          </a:p>
          <a:p>
            <a:pPr marL="695325" lvl="2" indent="0" algn="r">
              <a:buFontTx/>
              <a:buChar char="-"/>
            </a:pPr>
            <a:endParaRPr lang="en-US" sz="2000" dirty="0" smtClean="0">
              <a:cs typeface="B Nazanin" panose="00000400000000000000" pitchFamily="2" charset="-78"/>
            </a:endParaRPr>
          </a:p>
        </p:txBody>
      </p:sp>
      <p:graphicFrame>
        <p:nvGraphicFramePr>
          <p:cNvPr id="4" name="Diagram 3"/>
          <p:cNvGraphicFramePr/>
          <p:nvPr>
            <p:extLst>
              <p:ext uri="{D42A27DB-BD31-4B8C-83A1-F6EECF244321}">
                <p14:modId xmlns="" xmlns:p14="http://schemas.microsoft.com/office/powerpoint/2010/main" val="177204791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940355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 xmlns:p14="http://schemas.microsoft.com/office/powerpoint/2010/main" val="193642915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p:cNvSpPr>
            <a:spLocks noGrp="1"/>
          </p:cNvSpPr>
          <p:nvPr>
            <p:ph idx="1"/>
          </p:nvPr>
        </p:nvSpPr>
        <p:spPr>
          <a:xfrm>
            <a:off x="914400" y="1676400"/>
            <a:ext cx="7696200" cy="4800600"/>
          </a:xfrm>
        </p:spPr>
        <p:txBody>
          <a:bodyPr/>
          <a:lstStyle/>
          <a:p>
            <a:pPr marL="623887" indent="-514350" algn="just">
              <a:buFont typeface="+mj-lt"/>
              <a:buAutoNum type="arabicPeriod"/>
            </a:pPr>
            <a:r>
              <a:rPr lang="fa-IR" sz="3200" b="1" dirty="0" smtClean="0">
                <a:cs typeface="B Nazanin" panose="00000400000000000000" pitchFamily="2" charset="-78"/>
              </a:rPr>
              <a:t>شیر دوشیده شده مادر : اولین انتخاب </a:t>
            </a:r>
          </a:p>
          <a:p>
            <a:pPr marL="623887" indent="-514350" algn="just">
              <a:buFont typeface="+mj-lt"/>
              <a:buAutoNum type="arabicPeriod"/>
            </a:pPr>
            <a:r>
              <a:rPr lang="fa-IR" sz="3200" dirty="0" smtClean="0">
                <a:cs typeface="B Nazanin" panose="00000400000000000000" pitchFamily="2" charset="-78"/>
              </a:rPr>
              <a:t>در صورت ناکافی بودن کلستروم و شیر رسیده ، </a:t>
            </a:r>
            <a:r>
              <a:rPr lang="fa-IR" sz="3200" b="1" dirty="0" smtClean="0">
                <a:cs typeface="B Nazanin" panose="00000400000000000000" pitchFamily="2" charset="-78"/>
              </a:rPr>
              <a:t>شیر اهدایی و پاستوریزه شده انسان </a:t>
            </a:r>
          </a:p>
          <a:p>
            <a:pPr marL="623887" indent="-514350" algn="just">
              <a:buFont typeface="+mj-lt"/>
              <a:buAutoNum type="arabicPeriod"/>
            </a:pPr>
            <a:r>
              <a:rPr lang="fa-IR" sz="3200" dirty="0" err="1" smtClean="0">
                <a:cs typeface="B Nazanin" panose="00000400000000000000" pitchFamily="2" charset="-78"/>
              </a:rPr>
              <a:t>فورمولای</a:t>
            </a:r>
            <a:r>
              <a:rPr lang="fa-IR" sz="3200" dirty="0" smtClean="0">
                <a:cs typeface="B Nazanin" panose="00000400000000000000" pitchFamily="2" charset="-78"/>
              </a:rPr>
              <a:t> حاوی پروتئین </a:t>
            </a:r>
            <a:r>
              <a:rPr lang="fa-IR" sz="3200" dirty="0" err="1" smtClean="0">
                <a:cs typeface="B Nazanin" panose="00000400000000000000" pitchFamily="2" charset="-78"/>
              </a:rPr>
              <a:t>هیدرولیزشده</a:t>
            </a:r>
            <a:r>
              <a:rPr lang="fa-IR" sz="3200" dirty="0" smtClean="0">
                <a:cs typeface="B Nazanin" panose="00000400000000000000" pitchFamily="2" charset="-78"/>
              </a:rPr>
              <a:t> نسبت به </a:t>
            </a:r>
            <a:r>
              <a:rPr lang="fa-IR" sz="3200" dirty="0" err="1" smtClean="0">
                <a:cs typeface="B Nazanin" panose="00000400000000000000" pitchFamily="2" charset="-78"/>
              </a:rPr>
              <a:t>شیرمصنوعی</a:t>
            </a:r>
            <a:r>
              <a:rPr lang="fa-IR" sz="3200" dirty="0" smtClean="0">
                <a:cs typeface="B Nazanin" panose="00000400000000000000" pitchFamily="2" charset="-78"/>
              </a:rPr>
              <a:t> استاندارد شده ارجح است . </a:t>
            </a:r>
          </a:p>
          <a:p>
            <a:pPr marL="623887" indent="-514350" algn="just">
              <a:buFont typeface="+mj-lt"/>
              <a:buAutoNum type="arabicPeriod"/>
            </a:pPr>
            <a:r>
              <a:rPr lang="fa-IR" sz="3200" dirty="0" smtClean="0">
                <a:cs typeface="B Nazanin" panose="00000400000000000000" pitchFamily="2" charset="-78"/>
              </a:rPr>
              <a:t>ارزیابی پزشک از مزایا و مخاطرات سایر انواع </a:t>
            </a:r>
            <a:r>
              <a:rPr lang="fa-IR" sz="3200" dirty="0" err="1" smtClean="0">
                <a:cs typeface="B Nazanin" panose="00000400000000000000" pitchFamily="2" charset="-78"/>
              </a:rPr>
              <a:t>شیرکمکی</a:t>
            </a:r>
            <a:r>
              <a:rPr lang="fa-IR" sz="3200" dirty="0" smtClean="0">
                <a:cs typeface="B Nazanin" panose="00000400000000000000" pitchFamily="2" charset="-78"/>
              </a:rPr>
              <a:t> از قبیل</a:t>
            </a:r>
            <a:r>
              <a:rPr lang="fa-IR" sz="3200" dirty="0">
                <a:cs typeface="B Nazanin" panose="00000400000000000000" pitchFamily="2" charset="-78"/>
              </a:rPr>
              <a:t> </a:t>
            </a:r>
            <a:r>
              <a:rPr lang="fa-IR" sz="3200" dirty="0" err="1" smtClean="0">
                <a:cs typeface="B Nazanin" panose="00000400000000000000" pitchFamily="2" charset="-78"/>
              </a:rPr>
              <a:t>فورمولای</a:t>
            </a:r>
            <a:r>
              <a:rPr lang="fa-IR" sz="3200" dirty="0" smtClean="0">
                <a:cs typeface="B Nazanin" panose="00000400000000000000" pitchFamily="2" charset="-78"/>
              </a:rPr>
              <a:t> استاندارد ، </a:t>
            </a:r>
            <a:r>
              <a:rPr lang="fa-IR" sz="3200" dirty="0" err="1" smtClean="0">
                <a:cs typeface="B Nazanin" panose="00000400000000000000" pitchFamily="2" charset="-78"/>
              </a:rPr>
              <a:t>فورمولای</a:t>
            </a:r>
            <a:r>
              <a:rPr lang="fa-IR" sz="3200" dirty="0" smtClean="0">
                <a:cs typeface="B Nazanin" panose="00000400000000000000" pitchFamily="2" charset="-78"/>
              </a:rPr>
              <a:t> سویا </a:t>
            </a:r>
            <a:endParaRPr lang="en-US" sz="3200" dirty="0">
              <a:cs typeface="B Nazanin" panose="00000400000000000000" pitchFamily="2" charset="-78"/>
            </a:endParaRPr>
          </a:p>
        </p:txBody>
      </p:sp>
    </p:spTree>
    <p:extLst>
      <p:ext uri="{BB962C8B-B14F-4D97-AF65-F5344CB8AC3E}">
        <p14:creationId xmlns="" xmlns:p14="http://schemas.microsoft.com/office/powerpoint/2010/main" val="1847134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157662"/>
          </a:xfrm>
        </p:spPr>
        <p:txBody>
          <a:bodyPr/>
          <a:lstStyle/>
          <a:p>
            <a:pPr marL="623887" indent="-514350">
              <a:buFont typeface="+mj-lt"/>
              <a:buAutoNum type="arabicPeriod"/>
            </a:pPr>
            <a:r>
              <a:rPr lang="fa-IR" sz="2800" dirty="0" err="1" smtClean="0">
                <a:cs typeface="B Nazanin" panose="00000400000000000000" pitchFamily="2" charset="-78"/>
              </a:rPr>
              <a:t>آيا</a:t>
            </a:r>
            <a:r>
              <a:rPr lang="fa-IR" sz="2800" dirty="0" smtClean="0">
                <a:cs typeface="B Nazanin" panose="00000400000000000000" pitchFamily="2" charset="-78"/>
              </a:rPr>
              <a:t> </a:t>
            </a:r>
            <a:r>
              <a:rPr lang="fa-IR" sz="2800" dirty="0" err="1">
                <a:cs typeface="B Nazanin" panose="00000400000000000000" pitchFamily="2" charset="-78"/>
              </a:rPr>
              <a:t>شيرخوار</a:t>
            </a:r>
            <a:r>
              <a:rPr lang="fa-IR" sz="2800" dirty="0">
                <a:cs typeface="B Nazanin" panose="00000400000000000000" pitchFamily="2" charset="-78"/>
              </a:rPr>
              <a:t> بر حسب </a:t>
            </a:r>
            <a:r>
              <a:rPr lang="fa-IR" sz="2800" dirty="0" err="1">
                <a:cs typeface="B Nazanin" panose="00000400000000000000" pitchFamily="2" charset="-78"/>
              </a:rPr>
              <a:t>ميل</a:t>
            </a:r>
            <a:r>
              <a:rPr lang="fa-IR" sz="2800" dirty="0">
                <a:cs typeface="B Nazanin" panose="00000400000000000000" pitchFamily="2" charset="-78"/>
              </a:rPr>
              <a:t> خود به دفعات و مدت کافی </a:t>
            </a:r>
            <a:r>
              <a:rPr lang="fa-IR" sz="2800" dirty="0" err="1">
                <a:cs typeface="B Nazanin" panose="00000400000000000000" pitchFamily="2" charset="-78"/>
              </a:rPr>
              <a:t>شير</a:t>
            </a:r>
            <a:r>
              <a:rPr lang="fa-IR" sz="2800" dirty="0">
                <a:cs typeface="B Nazanin" panose="00000400000000000000" pitchFamily="2" charset="-78"/>
              </a:rPr>
              <a:t> می </a:t>
            </a:r>
            <a:r>
              <a:rPr lang="fa-IR" sz="2800" dirty="0" smtClean="0">
                <a:cs typeface="B Nazanin" panose="00000400000000000000" pitchFamily="2" charset="-78"/>
              </a:rPr>
              <a:t>خورد</a:t>
            </a:r>
          </a:p>
          <a:p>
            <a:pPr lvl="1"/>
            <a:r>
              <a:rPr lang="fa-IR" sz="2400" dirty="0" smtClean="0">
                <a:cs typeface="B Nazanin" panose="00000400000000000000" pitchFamily="2" charset="-78"/>
              </a:rPr>
              <a:t> </a:t>
            </a:r>
            <a:r>
              <a:rPr lang="fa-IR" sz="2400" dirty="0">
                <a:cs typeface="B Nazanin" panose="00000400000000000000" pitchFamily="2" charset="-78"/>
              </a:rPr>
              <a:t>( حداقل 8 نوبت و </a:t>
            </a:r>
            <a:r>
              <a:rPr lang="fa-IR" sz="2400" dirty="0" err="1">
                <a:cs typeface="B Nazanin" panose="00000400000000000000" pitchFamily="2" charset="-78"/>
              </a:rPr>
              <a:t>ترجيحا</a:t>
            </a:r>
            <a:r>
              <a:rPr lang="fa-IR" sz="2400" dirty="0">
                <a:cs typeface="B Nazanin" panose="00000400000000000000" pitchFamily="2" charset="-78"/>
              </a:rPr>
              <a:t> 10 تا 12 دفعه در 24 ساعت و به </a:t>
            </a:r>
            <a:r>
              <a:rPr lang="fa-IR" sz="2400" dirty="0" smtClean="0">
                <a:cs typeface="B Nazanin" panose="00000400000000000000" pitchFamily="2" charset="-78"/>
              </a:rPr>
              <a:t>مدت حداقل  10 </a:t>
            </a:r>
            <a:r>
              <a:rPr lang="fa-IR" sz="2400" dirty="0">
                <a:cs typeface="B Nazanin" panose="00000400000000000000" pitchFamily="2" charset="-78"/>
              </a:rPr>
              <a:t>تا 15 </a:t>
            </a:r>
            <a:r>
              <a:rPr lang="fa-IR" sz="2400" dirty="0" err="1">
                <a:cs typeface="B Nazanin" panose="00000400000000000000" pitchFamily="2" charset="-78"/>
              </a:rPr>
              <a:t>دقيقه</a:t>
            </a:r>
            <a:r>
              <a:rPr lang="fa-IR" sz="2400" dirty="0">
                <a:cs typeface="B Nazanin" panose="00000400000000000000" pitchFamily="2" charset="-78"/>
              </a:rPr>
              <a:t> از هر پستان ). </a:t>
            </a:r>
          </a:p>
          <a:p>
            <a:pPr marL="623887" indent="-514350">
              <a:buFont typeface="+mj-lt"/>
              <a:buAutoNum type="arabicPeriod"/>
            </a:pPr>
            <a:r>
              <a:rPr lang="fa-IR" sz="2800" dirty="0" err="1" smtClean="0">
                <a:cs typeface="B Nazanin" panose="00000400000000000000" pitchFamily="2" charset="-78"/>
              </a:rPr>
              <a:t>آيا</a:t>
            </a:r>
            <a:r>
              <a:rPr lang="fa-IR" sz="2800" dirty="0" smtClean="0">
                <a:cs typeface="B Nazanin" panose="00000400000000000000" pitchFamily="2" charset="-78"/>
              </a:rPr>
              <a:t> </a:t>
            </a:r>
            <a:r>
              <a:rPr lang="fa-IR" sz="2800" dirty="0" err="1">
                <a:cs typeface="B Nazanin" panose="00000400000000000000" pitchFamily="2" charset="-78"/>
              </a:rPr>
              <a:t>شيرخوار</a:t>
            </a:r>
            <a:r>
              <a:rPr lang="fa-IR" sz="2800" dirty="0">
                <a:cs typeface="B Nazanin" panose="00000400000000000000" pitchFamily="2" charset="-78"/>
              </a:rPr>
              <a:t> از </a:t>
            </a:r>
            <a:r>
              <a:rPr lang="fa-IR" sz="2800" dirty="0" err="1">
                <a:cs typeface="B Nazanin" panose="00000400000000000000" pitchFamily="2" charset="-78"/>
              </a:rPr>
              <a:t>يک</a:t>
            </a:r>
            <a:r>
              <a:rPr lang="fa-IR" sz="2800" dirty="0">
                <a:cs typeface="B Nazanin" panose="00000400000000000000" pitchFamily="2" charset="-78"/>
              </a:rPr>
              <a:t> پستان بطور کامل ( جهت </a:t>
            </a:r>
            <a:r>
              <a:rPr lang="fa-IR" sz="2800" dirty="0" err="1">
                <a:cs typeface="B Nazanin" panose="00000400000000000000" pitchFamily="2" charset="-78"/>
              </a:rPr>
              <a:t>دريافت</a:t>
            </a:r>
            <a:r>
              <a:rPr lang="fa-IR" sz="2800" dirty="0">
                <a:cs typeface="B Nazanin" panose="00000400000000000000" pitchFamily="2" charset="-78"/>
              </a:rPr>
              <a:t> </a:t>
            </a:r>
            <a:r>
              <a:rPr lang="fa-IR" sz="2800" dirty="0" err="1">
                <a:cs typeface="B Nazanin" panose="00000400000000000000" pitchFamily="2" charset="-78"/>
              </a:rPr>
              <a:t>شيرانتهائی</a:t>
            </a:r>
            <a:r>
              <a:rPr lang="fa-IR" sz="2800" dirty="0">
                <a:cs typeface="B Nazanin" panose="00000400000000000000" pitchFamily="2" charset="-78"/>
              </a:rPr>
              <a:t> ) و </a:t>
            </a:r>
            <a:r>
              <a:rPr lang="fa-IR" sz="2800" dirty="0" err="1">
                <a:cs typeface="B Nazanin" panose="00000400000000000000" pitchFamily="2" charset="-78"/>
              </a:rPr>
              <a:t>يا</a:t>
            </a:r>
            <a:r>
              <a:rPr lang="fa-IR" sz="2800" dirty="0">
                <a:cs typeface="B Nazanin" panose="00000400000000000000" pitchFamily="2" charset="-78"/>
              </a:rPr>
              <a:t> در صورت </a:t>
            </a:r>
            <a:r>
              <a:rPr lang="fa-IR" sz="2800" dirty="0" err="1">
                <a:cs typeface="B Nazanin" panose="00000400000000000000" pitchFamily="2" charset="-78"/>
              </a:rPr>
              <a:t>نياز</a:t>
            </a:r>
            <a:r>
              <a:rPr lang="fa-IR" sz="2800" dirty="0">
                <a:cs typeface="B Nazanin" panose="00000400000000000000" pitchFamily="2" charset="-78"/>
              </a:rPr>
              <a:t> از هر دو پستان و به مدت کافی </a:t>
            </a:r>
            <a:r>
              <a:rPr lang="fa-IR" sz="2800" dirty="0" err="1">
                <a:cs typeface="B Nazanin" panose="00000400000000000000" pitchFamily="2" charset="-78"/>
              </a:rPr>
              <a:t>شير</a:t>
            </a:r>
            <a:r>
              <a:rPr lang="fa-IR" sz="2800" dirty="0">
                <a:cs typeface="B Nazanin" panose="00000400000000000000" pitchFamily="2" charset="-78"/>
              </a:rPr>
              <a:t> می خورد.</a:t>
            </a:r>
          </a:p>
          <a:p>
            <a:pPr marL="623887" indent="-514350">
              <a:buFont typeface="+mj-lt"/>
              <a:buAutoNum type="arabicPeriod"/>
            </a:pPr>
            <a:r>
              <a:rPr lang="fa-IR" sz="2800" dirty="0" err="1" smtClean="0">
                <a:cs typeface="B Nazanin" panose="00000400000000000000" pitchFamily="2" charset="-78"/>
              </a:rPr>
              <a:t>آيا</a:t>
            </a:r>
            <a:r>
              <a:rPr lang="fa-IR" sz="2800" dirty="0" smtClean="0">
                <a:cs typeface="B Nazanin" panose="00000400000000000000" pitchFamily="2" charset="-78"/>
              </a:rPr>
              <a:t> </a:t>
            </a:r>
            <a:r>
              <a:rPr lang="fa-IR" sz="2800" dirty="0" err="1">
                <a:cs typeface="B Nazanin" panose="00000400000000000000" pitchFamily="2" charset="-78"/>
              </a:rPr>
              <a:t>شيرخوار</a:t>
            </a:r>
            <a:r>
              <a:rPr lang="fa-IR" sz="2800" dirty="0">
                <a:cs typeface="B Nazanin" panose="00000400000000000000" pitchFamily="2" charset="-78"/>
              </a:rPr>
              <a:t> بخوبی پستان را گرفته و می تواند با </a:t>
            </a:r>
            <a:r>
              <a:rPr lang="fa-IR" sz="2800" dirty="0" err="1">
                <a:cs typeface="B Nazanin" panose="00000400000000000000" pitchFamily="2" charset="-78"/>
              </a:rPr>
              <a:t>مکيدن</a:t>
            </a:r>
            <a:r>
              <a:rPr lang="fa-IR" sz="2800" dirty="0">
                <a:cs typeface="B Nazanin" panose="00000400000000000000" pitchFamily="2" charset="-78"/>
              </a:rPr>
              <a:t> های خوب و موثر و بدون خستگی </a:t>
            </a:r>
            <a:r>
              <a:rPr lang="fa-IR" sz="2800" dirty="0" err="1">
                <a:cs typeface="B Nazanin" panose="00000400000000000000" pitchFamily="2" charset="-78"/>
              </a:rPr>
              <a:t>شير</a:t>
            </a:r>
            <a:r>
              <a:rPr lang="fa-IR" sz="2800" dirty="0">
                <a:cs typeface="B Nazanin" panose="00000400000000000000" pitchFamily="2" charset="-78"/>
              </a:rPr>
              <a:t> را از پستان برداشت </a:t>
            </a:r>
            <a:r>
              <a:rPr lang="fa-IR" sz="2800" dirty="0" err="1">
                <a:cs typeface="B Nazanin" panose="00000400000000000000" pitchFamily="2" charset="-78"/>
              </a:rPr>
              <a:t>نمايد</a:t>
            </a:r>
            <a:r>
              <a:rPr lang="fa-IR" sz="2800" dirty="0">
                <a:cs typeface="B Nazanin" panose="00000400000000000000" pitchFamily="2" charset="-78"/>
              </a:rPr>
              <a:t>.</a:t>
            </a:r>
          </a:p>
          <a:p>
            <a:pPr marL="623887" indent="-514350">
              <a:buFont typeface="+mj-lt"/>
              <a:buAutoNum type="arabicPeriod"/>
            </a:pPr>
            <a:r>
              <a:rPr lang="fa-IR" sz="2800" dirty="0" err="1" smtClean="0">
                <a:cs typeface="B Nazanin" panose="00000400000000000000" pitchFamily="2" charset="-78"/>
              </a:rPr>
              <a:t>آيا</a:t>
            </a:r>
            <a:r>
              <a:rPr lang="fa-IR" sz="2800" dirty="0" smtClean="0">
                <a:cs typeface="B Nazanin" panose="00000400000000000000" pitchFamily="2" charset="-78"/>
              </a:rPr>
              <a:t> </a:t>
            </a:r>
            <a:r>
              <a:rPr lang="fa-IR" sz="2800" dirty="0" err="1">
                <a:cs typeface="B Nazanin" panose="00000400000000000000" pitchFamily="2" charset="-78"/>
              </a:rPr>
              <a:t>شيرخوار</a:t>
            </a:r>
            <a:r>
              <a:rPr lang="fa-IR" sz="2800" dirty="0">
                <a:cs typeface="B Nazanin" panose="00000400000000000000" pitchFamily="2" charset="-78"/>
              </a:rPr>
              <a:t> توان </a:t>
            </a:r>
            <a:r>
              <a:rPr lang="fa-IR" sz="2800" dirty="0" err="1">
                <a:cs typeface="B Nazanin" panose="00000400000000000000" pitchFamily="2" charset="-78"/>
              </a:rPr>
              <a:t>بلع</a:t>
            </a:r>
            <a:r>
              <a:rPr lang="fa-IR" sz="2800" dirty="0">
                <a:cs typeface="B Nazanin" panose="00000400000000000000" pitchFamily="2" charset="-78"/>
              </a:rPr>
              <a:t> داشته و </a:t>
            </a:r>
            <a:r>
              <a:rPr lang="fa-IR" sz="2800" dirty="0" err="1">
                <a:cs typeface="B Nazanin" panose="00000400000000000000" pitchFamily="2" charset="-78"/>
              </a:rPr>
              <a:t>يا</a:t>
            </a:r>
            <a:r>
              <a:rPr lang="fa-IR" sz="2800" dirty="0">
                <a:cs typeface="B Nazanin" panose="00000400000000000000" pitchFamily="2" charset="-78"/>
              </a:rPr>
              <a:t> صدای </a:t>
            </a:r>
            <a:r>
              <a:rPr lang="fa-IR" sz="2800" dirty="0" err="1">
                <a:cs typeface="B Nazanin" panose="00000400000000000000" pitchFamily="2" charset="-78"/>
              </a:rPr>
              <a:t>بلع</a:t>
            </a:r>
            <a:r>
              <a:rPr lang="fa-IR" sz="2800" dirty="0">
                <a:cs typeface="B Nazanin" panose="00000400000000000000" pitchFamily="2" charset="-78"/>
              </a:rPr>
              <a:t> در </a:t>
            </a:r>
            <a:r>
              <a:rPr lang="fa-IR" sz="2800" dirty="0" err="1">
                <a:cs typeface="B Nazanin" panose="00000400000000000000" pitchFamily="2" charset="-78"/>
              </a:rPr>
              <a:t>حين</a:t>
            </a:r>
            <a:r>
              <a:rPr lang="fa-IR" sz="2800" dirty="0">
                <a:cs typeface="B Nazanin" panose="00000400000000000000" pitchFamily="2" charset="-78"/>
              </a:rPr>
              <a:t> </a:t>
            </a:r>
            <a:r>
              <a:rPr lang="fa-IR" sz="2800" dirty="0" err="1">
                <a:cs typeface="B Nazanin" panose="00000400000000000000" pitchFamily="2" charset="-78"/>
              </a:rPr>
              <a:t>شيرخوردن</a:t>
            </a:r>
            <a:r>
              <a:rPr lang="fa-IR" sz="2800" dirty="0">
                <a:cs typeface="B Nazanin" panose="00000400000000000000" pitchFamily="2" charset="-78"/>
              </a:rPr>
              <a:t> وی </a:t>
            </a:r>
            <a:r>
              <a:rPr lang="fa-IR" sz="2800" dirty="0" err="1">
                <a:cs typeface="B Nazanin" panose="00000400000000000000" pitchFamily="2" charset="-78"/>
              </a:rPr>
              <a:t>شنيده</a:t>
            </a:r>
            <a:r>
              <a:rPr lang="fa-IR" sz="2800" dirty="0">
                <a:cs typeface="B Nazanin" panose="00000400000000000000" pitchFamily="2" charset="-78"/>
              </a:rPr>
              <a:t> می </a:t>
            </a:r>
            <a:r>
              <a:rPr lang="fa-IR" sz="2800" dirty="0" smtClean="0">
                <a:cs typeface="B Nazanin" panose="00000400000000000000" pitchFamily="2" charset="-78"/>
              </a:rPr>
              <a:t>شود</a:t>
            </a:r>
            <a:endParaRPr lang="fa-IR" sz="2800" dirty="0">
              <a:cs typeface="B Nazanin" panose="00000400000000000000" pitchFamily="2" charset="-78"/>
            </a:endParaRPr>
          </a:p>
        </p:txBody>
      </p:sp>
      <p:graphicFrame>
        <p:nvGraphicFramePr>
          <p:cNvPr id="4" name="Diagram 3"/>
          <p:cNvGraphicFramePr/>
          <p:nvPr>
            <p:extLst>
              <p:ext uri="{D42A27DB-BD31-4B8C-83A1-F6EECF244321}">
                <p14:modId xmlns="" xmlns:p14="http://schemas.microsoft.com/office/powerpoint/2010/main" val="283650070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6626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5800" y="1524000"/>
            <a:ext cx="7762056" cy="4038600"/>
          </a:xfrm>
        </p:spPr>
        <p:txBody>
          <a:bodyPr/>
          <a:lstStyle/>
          <a:p>
            <a:pPr algn="just">
              <a:lnSpc>
                <a:spcPct val="150000"/>
              </a:lnSpc>
            </a:pPr>
            <a:r>
              <a:rPr lang="fa-IR" sz="3200" b="1" dirty="0" smtClean="0">
                <a:cs typeface="B Nazanin" panose="00000400000000000000" pitchFamily="2" charset="-78"/>
              </a:rPr>
              <a:t>تعریف </a:t>
            </a:r>
          </a:p>
          <a:p>
            <a:pPr algn="just">
              <a:lnSpc>
                <a:spcPct val="150000"/>
              </a:lnSpc>
            </a:pPr>
            <a:r>
              <a:rPr lang="fa-IR" sz="3200" b="1" dirty="0" smtClean="0">
                <a:cs typeface="B Nazanin" panose="00000400000000000000" pitchFamily="2" charset="-78"/>
              </a:rPr>
              <a:t>دلایل بی مورد برای تجویز مکمل </a:t>
            </a:r>
          </a:p>
          <a:p>
            <a:pPr algn="just">
              <a:lnSpc>
                <a:spcPct val="150000"/>
              </a:lnSpc>
            </a:pPr>
            <a:r>
              <a:rPr lang="fa-IR" sz="3200" b="1" dirty="0" smtClean="0">
                <a:cs typeface="B Nazanin" panose="00000400000000000000" pitchFamily="2" charset="-78"/>
              </a:rPr>
              <a:t>مخاطرات تجویز </a:t>
            </a:r>
            <a:r>
              <a:rPr lang="fa-IR" sz="3200" b="1" dirty="0">
                <a:cs typeface="B Nazanin" panose="00000400000000000000" pitchFamily="2" charset="-78"/>
              </a:rPr>
              <a:t> </a:t>
            </a:r>
            <a:r>
              <a:rPr lang="fa-IR" sz="3200" b="1" dirty="0" smtClean="0">
                <a:cs typeface="B Nazanin" panose="00000400000000000000" pitchFamily="2" charset="-78"/>
              </a:rPr>
              <a:t>بی مورد </a:t>
            </a:r>
            <a:r>
              <a:rPr lang="fa-IR" sz="3200" b="1" dirty="0">
                <a:cs typeface="B Nazanin" panose="00000400000000000000" pitchFamily="2" charset="-78"/>
              </a:rPr>
              <a:t>مکمل </a:t>
            </a:r>
            <a:endParaRPr lang="fa-IR" sz="3200" b="1" dirty="0" smtClean="0">
              <a:cs typeface="B Nazanin" panose="00000400000000000000" pitchFamily="2" charset="-78"/>
            </a:endParaRPr>
          </a:p>
          <a:p>
            <a:pPr algn="just">
              <a:lnSpc>
                <a:spcPct val="150000"/>
              </a:lnSpc>
            </a:pPr>
            <a:r>
              <a:rPr lang="fa-IR" sz="3200" b="1" dirty="0" smtClean="0">
                <a:cs typeface="B Nazanin" panose="00000400000000000000" pitchFamily="2" charset="-78"/>
              </a:rPr>
              <a:t>موارد نیاز برای تجویز مکمل </a:t>
            </a:r>
          </a:p>
          <a:p>
            <a:pPr algn="just">
              <a:lnSpc>
                <a:spcPct val="150000"/>
              </a:lnSpc>
            </a:pPr>
            <a:r>
              <a:rPr lang="fa-IR" sz="3200" b="1" dirty="0" smtClean="0">
                <a:cs typeface="B Nazanin" panose="00000400000000000000" pitchFamily="2" charset="-78"/>
              </a:rPr>
              <a:t>انتخاب ، مقدار، شروع و کاهش مقدار مکمل</a:t>
            </a:r>
            <a:endParaRPr lang="en-US" sz="3200" b="1" dirty="0" smtClean="0">
              <a:cs typeface="B Nazanin" panose="00000400000000000000" pitchFamily="2" charset="-78"/>
            </a:endParaRPr>
          </a:p>
          <a:p>
            <a:pPr algn="l" rtl="0">
              <a:lnSpc>
                <a:spcPct val="150000"/>
              </a:lnSpc>
            </a:pPr>
            <a:endParaRPr lang="en-US" sz="3200" b="1" dirty="0" smtClean="0">
              <a:cs typeface="B Nazanin" panose="00000400000000000000" pitchFamily="2" charset="-78"/>
            </a:endParaRPr>
          </a:p>
        </p:txBody>
      </p:sp>
      <p:graphicFrame>
        <p:nvGraphicFramePr>
          <p:cNvPr id="2" name="Diagram 1"/>
          <p:cNvGraphicFramePr/>
          <p:nvPr>
            <p:extLst>
              <p:ext uri="{D42A27DB-BD31-4B8C-83A1-F6EECF244321}">
                <p14:modId xmlns="" xmlns:p14="http://schemas.microsoft.com/office/powerpoint/2010/main" val="426812749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5800" y="1981200"/>
            <a:ext cx="2486488"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2385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9600" cy="4310062"/>
          </a:xfrm>
        </p:spPr>
        <p:txBody>
          <a:bodyPr/>
          <a:lstStyle/>
          <a:p>
            <a:pPr marL="623887" indent="-514350">
              <a:buFont typeface="+mj-lt"/>
              <a:buAutoNum type="arabicPeriod" startAt="5"/>
            </a:pPr>
            <a:r>
              <a:rPr lang="fa-IR" sz="2800" dirty="0" err="1" smtClean="0">
                <a:cs typeface="B Nazanin" panose="00000400000000000000" pitchFamily="2" charset="-78"/>
              </a:rPr>
              <a:t>آيا</a:t>
            </a:r>
            <a:r>
              <a:rPr lang="fa-IR" sz="2800" dirty="0" smtClean="0">
                <a:cs typeface="B Nazanin" panose="00000400000000000000" pitchFamily="2" charset="-78"/>
              </a:rPr>
              <a:t> </a:t>
            </a:r>
            <a:r>
              <a:rPr lang="fa-IR" sz="2800" dirty="0" err="1">
                <a:cs typeface="B Nazanin" panose="00000400000000000000" pitchFamily="2" charset="-78"/>
              </a:rPr>
              <a:t>شيرخوار</a:t>
            </a:r>
            <a:r>
              <a:rPr lang="fa-IR" sz="2800" dirty="0">
                <a:cs typeface="B Nazanin" panose="00000400000000000000" pitchFamily="2" charset="-78"/>
              </a:rPr>
              <a:t> از پستانک و بطری و </a:t>
            </a:r>
            <a:r>
              <a:rPr lang="fa-IR" sz="2800" dirty="0" err="1">
                <a:cs typeface="B Nazanin" panose="00000400000000000000" pitchFamily="2" charset="-78"/>
              </a:rPr>
              <a:t>يا</a:t>
            </a:r>
            <a:r>
              <a:rPr lang="fa-IR" sz="2800" dirty="0">
                <a:cs typeface="B Nazanin" panose="00000400000000000000" pitchFamily="2" charset="-78"/>
              </a:rPr>
              <a:t> غذای کمکی و </a:t>
            </a:r>
            <a:r>
              <a:rPr lang="fa-IR" sz="2800" dirty="0" err="1">
                <a:cs typeface="B Nazanin" panose="00000400000000000000" pitchFamily="2" charset="-78"/>
              </a:rPr>
              <a:t>مايعات</a:t>
            </a:r>
            <a:r>
              <a:rPr lang="fa-IR" sz="2800" dirty="0">
                <a:cs typeface="B Nazanin" panose="00000400000000000000" pitchFamily="2" charset="-78"/>
              </a:rPr>
              <a:t> </a:t>
            </a:r>
            <a:r>
              <a:rPr lang="fa-IR" sz="2800" dirty="0" err="1">
                <a:cs typeface="B Nazanin" panose="00000400000000000000" pitchFamily="2" charset="-78"/>
              </a:rPr>
              <a:t>ديگری</a:t>
            </a:r>
            <a:r>
              <a:rPr lang="fa-IR" sz="2800" dirty="0">
                <a:cs typeface="B Nazanin" panose="00000400000000000000" pitchFamily="2" charset="-78"/>
              </a:rPr>
              <a:t> استفاده می کند.</a:t>
            </a:r>
          </a:p>
          <a:p>
            <a:pPr marL="623887" indent="-514350">
              <a:buFont typeface="+mj-lt"/>
              <a:buAutoNum type="arabicPeriod" startAt="5"/>
            </a:pPr>
            <a:r>
              <a:rPr lang="fa-IR" sz="2800" dirty="0" err="1" smtClean="0">
                <a:cs typeface="B Nazanin" panose="00000400000000000000" pitchFamily="2" charset="-78"/>
              </a:rPr>
              <a:t>آيا</a:t>
            </a:r>
            <a:r>
              <a:rPr lang="fa-IR" sz="2800" dirty="0" smtClean="0">
                <a:cs typeface="B Nazanin" panose="00000400000000000000" pitchFamily="2" charset="-78"/>
              </a:rPr>
              <a:t> </a:t>
            </a:r>
            <a:r>
              <a:rPr lang="fa-IR" sz="2800" dirty="0" err="1">
                <a:cs typeface="B Nazanin" panose="00000400000000000000" pitchFamily="2" charset="-78"/>
              </a:rPr>
              <a:t>شيرخوار</a:t>
            </a:r>
            <a:r>
              <a:rPr lang="fa-IR" sz="2800" dirty="0">
                <a:cs typeface="B Nazanin" panose="00000400000000000000" pitchFamily="2" charset="-78"/>
              </a:rPr>
              <a:t> مبتلا به </a:t>
            </a:r>
            <a:r>
              <a:rPr lang="fa-IR" sz="2800" dirty="0" err="1">
                <a:cs typeface="B Nazanin" panose="00000400000000000000" pitchFamily="2" charset="-78"/>
              </a:rPr>
              <a:t>بيماری</a:t>
            </a:r>
            <a:r>
              <a:rPr lang="fa-IR" sz="2800" dirty="0">
                <a:cs typeface="B Nazanin" panose="00000400000000000000" pitchFamily="2" charset="-78"/>
              </a:rPr>
              <a:t>، </a:t>
            </a:r>
            <a:r>
              <a:rPr lang="fa-IR" sz="2800" dirty="0" err="1">
                <a:cs typeface="B Nazanin" panose="00000400000000000000" pitchFamily="2" charset="-78"/>
              </a:rPr>
              <a:t>وضعيت</a:t>
            </a:r>
            <a:r>
              <a:rPr lang="fa-IR" sz="2800" dirty="0">
                <a:cs typeface="B Nazanin" panose="00000400000000000000" pitchFamily="2" charset="-78"/>
              </a:rPr>
              <a:t> </a:t>
            </a:r>
            <a:r>
              <a:rPr lang="fa-IR" sz="2800" dirty="0" err="1">
                <a:cs typeface="B Nazanin" panose="00000400000000000000" pitchFamily="2" charset="-78"/>
              </a:rPr>
              <a:t>تشريحی</a:t>
            </a:r>
            <a:r>
              <a:rPr lang="fa-IR" sz="2800" dirty="0">
                <a:cs typeface="B Nazanin" panose="00000400000000000000" pitchFamily="2" charset="-78"/>
              </a:rPr>
              <a:t> خاص و </a:t>
            </a:r>
            <a:r>
              <a:rPr lang="fa-IR" sz="2800" dirty="0" err="1">
                <a:cs typeface="B Nazanin" panose="00000400000000000000" pitchFamily="2" charset="-78"/>
              </a:rPr>
              <a:t>يا</a:t>
            </a:r>
            <a:r>
              <a:rPr lang="fa-IR" sz="2800" dirty="0">
                <a:cs typeface="B Nazanin" panose="00000400000000000000" pitchFamily="2" charset="-78"/>
              </a:rPr>
              <a:t> ناهنجاری و مشکلات عصبی بوده و </a:t>
            </a:r>
            <a:r>
              <a:rPr lang="fa-IR" sz="2800" dirty="0" err="1">
                <a:cs typeface="B Nazanin" panose="00000400000000000000" pitchFamily="2" charset="-78"/>
              </a:rPr>
              <a:t>نمی</a:t>
            </a:r>
            <a:r>
              <a:rPr lang="fa-IR" sz="2800" dirty="0">
                <a:cs typeface="B Nazanin" panose="00000400000000000000" pitchFamily="2" charset="-78"/>
              </a:rPr>
              <a:t> تواند پستان را </a:t>
            </a:r>
            <a:r>
              <a:rPr lang="fa-IR" sz="2800" dirty="0" err="1">
                <a:cs typeface="B Nazanin" panose="00000400000000000000" pitchFamily="2" charset="-78"/>
              </a:rPr>
              <a:t>بگيرد</a:t>
            </a:r>
            <a:r>
              <a:rPr lang="fa-IR" sz="2800" dirty="0">
                <a:cs typeface="B Nazanin" panose="00000400000000000000" pitchFamily="2" charset="-78"/>
              </a:rPr>
              <a:t> و </a:t>
            </a:r>
            <a:r>
              <a:rPr lang="fa-IR" sz="2800" dirty="0" err="1">
                <a:cs typeface="B Nazanin" panose="00000400000000000000" pitchFamily="2" charset="-78"/>
              </a:rPr>
              <a:t>شير</a:t>
            </a:r>
            <a:r>
              <a:rPr lang="fa-IR" sz="2800" dirty="0">
                <a:cs typeface="B Nazanin" panose="00000400000000000000" pitchFamily="2" charset="-78"/>
              </a:rPr>
              <a:t> بخورد.</a:t>
            </a:r>
          </a:p>
          <a:p>
            <a:pPr marL="623887" indent="-514350">
              <a:buFont typeface="+mj-lt"/>
              <a:buAutoNum type="arabicPeriod" startAt="5"/>
            </a:pPr>
            <a:r>
              <a:rPr lang="fa-IR" sz="2800" dirty="0" err="1" smtClean="0">
                <a:cs typeface="B Nazanin" panose="00000400000000000000" pitchFamily="2" charset="-78"/>
              </a:rPr>
              <a:t>آيا</a:t>
            </a:r>
            <a:r>
              <a:rPr lang="fa-IR" sz="2800" dirty="0" smtClean="0">
                <a:cs typeface="B Nazanin" panose="00000400000000000000" pitchFamily="2" charset="-78"/>
              </a:rPr>
              <a:t> </a:t>
            </a:r>
            <a:r>
              <a:rPr lang="fa-IR" sz="2800" dirty="0">
                <a:cs typeface="B Nazanin" panose="00000400000000000000" pitchFamily="2" charset="-78"/>
              </a:rPr>
              <a:t>مادر مبتلا به </a:t>
            </a:r>
            <a:r>
              <a:rPr lang="fa-IR" sz="2800" dirty="0" err="1">
                <a:cs typeface="B Nazanin" panose="00000400000000000000" pitchFamily="2" charset="-78"/>
              </a:rPr>
              <a:t>بيماری</a:t>
            </a:r>
            <a:r>
              <a:rPr lang="fa-IR" sz="2800" dirty="0">
                <a:cs typeface="B Nazanin" panose="00000400000000000000" pitchFamily="2" charset="-78"/>
              </a:rPr>
              <a:t>، سابقه مصرف داروهای موثر در کاهش </a:t>
            </a:r>
            <a:r>
              <a:rPr lang="fa-IR" sz="2800" dirty="0" err="1">
                <a:cs typeface="B Nazanin" panose="00000400000000000000" pitchFamily="2" charset="-78"/>
              </a:rPr>
              <a:t>توليد</a:t>
            </a:r>
            <a:r>
              <a:rPr lang="fa-IR" sz="2800" dirty="0">
                <a:cs typeface="B Nazanin" panose="00000400000000000000" pitchFamily="2" charset="-78"/>
              </a:rPr>
              <a:t> </a:t>
            </a:r>
            <a:r>
              <a:rPr lang="fa-IR" sz="2800" dirty="0" err="1">
                <a:cs typeface="B Nazanin" panose="00000400000000000000" pitchFamily="2" charset="-78"/>
              </a:rPr>
              <a:t>شير</a:t>
            </a:r>
            <a:r>
              <a:rPr lang="fa-IR" sz="2800" dirty="0">
                <a:cs typeface="B Nazanin" panose="00000400000000000000" pitchFamily="2" charset="-78"/>
              </a:rPr>
              <a:t>، باقی ماندن تکه ای از جفت، سابقه عمل جراحی پستان، شقاق پستان و مشکلات عصبی و روحی و نداشتن اعتماد به نفس می باشد که می توانند در </a:t>
            </a:r>
            <a:r>
              <a:rPr lang="fa-IR" sz="2800" dirty="0" err="1">
                <a:cs typeface="B Nazanin" panose="00000400000000000000" pitchFamily="2" charset="-78"/>
              </a:rPr>
              <a:t>توليد</a:t>
            </a:r>
            <a:r>
              <a:rPr lang="fa-IR" sz="2800" dirty="0">
                <a:cs typeface="B Nazanin" panose="00000400000000000000" pitchFamily="2" charset="-78"/>
              </a:rPr>
              <a:t> و </a:t>
            </a:r>
            <a:r>
              <a:rPr lang="fa-IR" sz="2800" dirty="0" err="1">
                <a:cs typeface="B Nazanin" panose="00000400000000000000" pitchFamily="2" charset="-78"/>
              </a:rPr>
              <a:t>موفقيت</a:t>
            </a:r>
            <a:r>
              <a:rPr lang="fa-IR" sz="2800" dirty="0">
                <a:cs typeface="B Nazanin" panose="00000400000000000000" pitchFamily="2" charset="-78"/>
              </a:rPr>
              <a:t> در </a:t>
            </a:r>
            <a:r>
              <a:rPr lang="fa-IR" sz="2800" dirty="0" err="1">
                <a:cs typeface="B Nazanin" panose="00000400000000000000" pitchFamily="2" charset="-78"/>
              </a:rPr>
              <a:t>تغذيه</a:t>
            </a:r>
            <a:r>
              <a:rPr lang="fa-IR" sz="2800" dirty="0">
                <a:cs typeface="B Nazanin" panose="00000400000000000000" pitchFamily="2" charset="-78"/>
              </a:rPr>
              <a:t> با </a:t>
            </a:r>
            <a:r>
              <a:rPr lang="fa-IR" sz="2800" dirty="0" err="1">
                <a:cs typeface="B Nazanin" panose="00000400000000000000" pitchFamily="2" charset="-78"/>
              </a:rPr>
              <a:t>شير</a:t>
            </a:r>
            <a:r>
              <a:rPr lang="fa-IR" sz="2800" dirty="0">
                <a:cs typeface="B Nazanin" panose="00000400000000000000" pitchFamily="2" charset="-78"/>
              </a:rPr>
              <a:t> مادر اثر گذارد.</a:t>
            </a:r>
          </a:p>
          <a:p>
            <a:pPr marL="623887" indent="-514350">
              <a:buFont typeface="+mj-lt"/>
              <a:buAutoNum type="arabicPeriod" startAt="5"/>
            </a:pPr>
            <a:r>
              <a:rPr lang="fa-IR" sz="2800" dirty="0" err="1" smtClean="0">
                <a:cs typeface="B Nazanin" panose="00000400000000000000" pitchFamily="2" charset="-78"/>
              </a:rPr>
              <a:t>آيا</a:t>
            </a:r>
            <a:r>
              <a:rPr lang="fa-IR" sz="2800" dirty="0" smtClean="0">
                <a:cs typeface="B Nazanin" panose="00000400000000000000" pitchFamily="2" charset="-78"/>
              </a:rPr>
              <a:t> </a:t>
            </a:r>
            <a:r>
              <a:rPr lang="fa-IR" sz="2800" dirty="0">
                <a:cs typeface="B Nazanin" panose="00000400000000000000" pitchFamily="2" charset="-78"/>
              </a:rPr>
              <a:t>مادر به اندازه کافی </a:t>
            </a:r>
            <a:r>
              <a:rPr lang="fa-IR" sz="2800" dirty="0" err="1">
                <a:cs typeface="B Nazanin" panose="00000400000000000000" pitchFamily="2" charset="-78"/>
              </a:rPr>
              <a:t>شير</a:t>
            </a:r>
            <a:r>
              <a:rPr lang="fa-IR" sz="2800" dirty="0">
                <a:cs typeface="B Nazanin" panose="00000400000000000000" pitchFamily="2" charset="-78"/>
              </a:rPr>
              <a:t> </a:t>
            </a:r>
            <a:r>
              <a:rPr lang="fa-IR" sz="2800" dirty="0" err="1">
                <a:cs typeface="B Nazanin" panose="00000400000000000000" pitchFamily="2" charset="-78"/>
              </a:rPr>
              <a:t>توليد</a:t>
            </a:r>
            <a:r>
              <a:rPr lang="fa-IR" sz="2800" dirty="0">
                <a:cs typeface="B Nazanin" panose="00000400000000000000" pitchFamily="2" charset="-78"/>
              </a:rPr>
              <a:t> می کند و </a:t>
            </a:r>
            <a:r>
              <a:rPr lang="fa-IR" sz="2800" dirty="0" err="1">
                <a:cs typeface="B Nazanin" panose="00000400000000000000" pitchFamily="2" charset="-78"/>
              </a:rPr>
              <a:t>يا</a:t>
            </a:r>
            <a:r>
              <a:rPr lang="fa-IR" sz="2800" dirty="0">
                <a:cs typeface="B Nazanin" panose="00000400000000000000" pitchFamily="2" charset="-78"/>
              </a:rPr>
              <a:t> مشاوره </a:t>
            </a:r>
            <a:r>
              <a:rPr lang="fa-IR" sz="2800" dirty="0" err="1">
                <a:cs typeface="B Nazanin" panose="00000400000000000000" pitchFamily="2" charset="-78"/>
              </a:rPr>
              <a:t>شيردهی</a:t>
            </a:r>
            <a:r>
              <a:rPr lang="fa-IR" sz="2800" dirty="0">
                <a:cs typeface="B Nazanin" panose="00000400000000000000" pitchFamily="2" charset="-78"/>
              </a:rPr>
              <a:t> داشته است.</a:t>
            </a:r>
          </a:p>
          <a:p>
            <a:pPr marL="623887" indent="-514350">
              <a:buFont typeface="+mj-lt"/>
              <a:buAutoNum type="arabicPeriod" startAt="5"/>
            </a:pPr>
            <a:endParaRPr lang="fa-IR" sz="2800" dirty="0">
              <a:cs typeface="B Nazanin" panose="00000400000000000000" pitchFamily="2" charset="-78"/>
            </a:endParaRPr>
          </a:p>
        </p:txBody>
      </p:sp>
      <p:graphicFrame>
        <p:nvGraphicFramePr>
          <p:cNvPr id="4" name="Diagram 3"/>
          <p:cNvGraphicFramePr/>
          <p:nvPr>
            <p:extLst>
              <p:ext uri="{D42A27DB-BD31-4B8C-83A1-F6EECF244321}">
                <p14:modId xmlns="" xmlns:p14="http://schemas.microsoft.com/office/powerpoint/2010/main" val="135552027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58656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33400" y="2514600"/>
            <a:ext cx="7772400" cy="2743200"/>
          </a:xfrm>
        </p:spPr>
        <p:txBody>
          <a:bodyPr/>
          <a:lstStyle/>
          <a:p>
            <a:r>
              <a:rPr lang="fa-IR" sz="3200" dirty="0" smtClean="0">
                <a:solidFill>
                  <a:schemeClr val="tx1"/>
                </a:solidFill>
                <a:cs typeface="B Nazanin" panose="00000400000000000000" pitchFamily="2" charset="-78"/>
              </a:rPr>
              <a:t>حتی در صورت وزن گیری آهسته دریافت مقداری از شیرمادر (دریافت نسبی مکمل) </a:t>
            </a:r>
          </a:p>
          <a:p>
            <a:r>
              <a:rPr lang="fa-IR" sz="3200" dirty="0" smtClean="0">
                <a:solidFill>
                  <a:schemeClr val="tx1"/>
                </a:solidFill>
                <a:cs typeface="B Nazanin" panose="00000400000000000000" pitchFamily="2" charset="-78"/>
              </a:rPr>
              <a:t>قانون عمومی : دریافت کلی شیر به میزان  </a:t>
            </a:r>
            <a:r>
              <a:rPr lang="en-US" sz="3200" dirty="0" smtClean="0">
                <a:solidFill>
                  <a:schemeClr val="tx1"/>
                </a:solidFill>
                <a:cs typeface="B Nazanin" panose="00000400000000000000" pitchFamily="2" charset="-78"/>
              </a:rPr>
              <a:t>ml/kg/day</a:t>
            </a:r>
            <a:r>
              <a:rPr lang="fa-IR" sz="3200" dirty="0" smtClean="0">
                <a:solidFill>
                  <a:schemeClr val="tx1"/>
                </a:solidFill>
                <a:cs typeface="B Nazanin" panose="00000400000000000000" pitchFamily="2" charset="-78"/>
              </a:rPr>
              <a:t> 150 تا 200</a:t>
            </a:r>
            <a:endParaRPr lang="en-US" sz="3200" dirty="0" smtClean="0">
              <a:solidFill>
                <a:schemeClr val="tx1"/>
              </a:solidFill>
              <a:cs typeface="B Nazanin" panose="00000400000000000000" pitchFamily="2" charset="-78"/>
            </a:endParaRPr>
          </a:p>
        </p:txBody>
      </p:sp>
      <p:sp>
        <p:nvSpPr>
          <p:cNvPr id="2" name="Rectangle 1"/>
          <p:cNvSpPr/>
          <p:nvPr/>
        </p:nvSpPr>
        <p:spPr>
          <a:xfrm>
            <a:off x="2286000" y="1676400"/>
            <a:ext cx="4205288" cy="769441"/>
          </a:xfrm>
          <a:prstGeom prst="rect">
            <a:avLst/>
          </a:prstGeom>
        </p:spPr>
        <p:txBody>
          <a:bodyPr wrap="square">
            <a:spAutoFit/>
          </a:bodyPr>
          <a:lstStyle/>
          <a:p>
            <a:pPr algn="ctr" rtl="1"/>
            <a:r>
              <a:rPr lang="fa-IR" sz="4400" b="1" dirty="0">
                <a:cs typeface="B Nazanin" panose="00000400000000000000" pitchFamily="2" charset="-78"/>
              </a:rPr>
              <a:t>مقدار مکمل </a:t>
            </a:r>
            <a:endParaRPr lang="en-US" sz="4400" dirty="0">
              <a:cs typeface="B Nazanin" panose="00000400000000000000" pitchFamily="2" charset="-78"/>
            </a:endParaRPr>
          </a:p>
        </p:txBody>
      </p:sp>
    </p:spTree>
    <p:extLst>
      <p:ext uri="{BB962C8B-B14F-4D97-AF65-F5344CB8AC3E}">
        <p14:creationId xmlns="" xmlns:p14="http://schemas.microsoft.com/office/powerpoint/2010/main" val="16443128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543800" cy="4525962"/>
          </a:xfrm>
        </p:spPr>
        <p:txBody>
          <a:bodyPr/>
          <a:lstStyle/>
          <a:p>
            <a:pPr algn="r"/>
            <a:r>
              <a:rPr lang="fa-IR" sz="3200" dirty="0" smtClean="0">
                <a:cs typeface="B Nazanin" panose="00000400000000000000" pitchFamily="2" charset="-78"/>
              </a:rPr>
              <a:t>شروع شیر کمکی بر اساس  اشتهای شیرخوار</a:t>
            </a:r>
          </a:p>
          <a:p>
            <a:pPr algn="r"/>
            <a:r>
              <a:rPr lang="fa-IR" sz="3200" dirty="0" smtClean="0">
                <a:cs typeface="B Nazanin" panose="00000400000000000000" pitchFamily="2" charset="-78"/>
              </a:rPr>
              <a:t>قانون عمومی :</a:t>
            </a:r>
          </a:p>
          <a:p>
            <a:pPr lvl="1"/>
            <a:r>
              <a:rPr lang="fa-IR" sz="2400" dirty="0" smtClean="0">
                <a:cs typeface="B Nazanin" panose="00000400000000000000" pitchFamily="2" charset="-78"/>
              </a:rPr>
              <a:t>30 سی </a:t>
            </a:r>
            <a:r>
              <a:rPr lang="fa-IR" sz="2400" dirty="0" err="1" smtClean="0">
                <a:cs typeface="B Nazanin" panose="00000400000000000000" pitchFamily="2" charset="-78"/>
              </a:rPr>
              <a:t>سی</a:t>
            </a:r>
            <a:r>
              <a:rPr lang="fa-IR" sz="2400" dirty="0" smtClean="0">
                <a:cs typeface="B Nazanin" panose="00000400000000000000" pitchFamily="2" charset="-78"/>
              </a:rPr>
              <a:t> شیر دوشیده شده یا </a:t>
            </a:r>
            <a:r>
              <a:rPr lang="fa-IR" sz="2400" dirty="0" err="1" smtClean="0">
                <a:cs typeface="B Nazanin" panose="00000400000000000000" pitchFamily="2" charset="-78"/>
              </a:rPr>
              <a:t>شیرمصنوعی</a:t>
            </a:r>
            <a:r>
              <a:rPr lang="fa-IR" sz="2400" dirty="0" smtClean="0">
                <a:cs typeface="B Nazanin" panose="00000400000000000000" pitchFamily="2" charset="-78"/>
              </a:rPr>
              <a:t> به شیرخوار 1 تا 2 روزه </a:t>
            </a:r>
          </a:p>
          <a:p>
            <a:pPr lvl="1"/>
            <a:r>
              <a:rPr lang="fa-IR" sz="2400" dirty="0" smtClean="0">
                <a:cs typeface="B Nazanin" panose="00000400000000000000" pitchFamily="2" charset="-78"/>
              </a:rPr>
              <a:t>60 سی </a:t>
            </a:r>
            <a:r>
              <a:rPr lang="fa-IR" sz="2400" dirty="0" err="1" smtClean="0">
                <a:cs typeface="B Nazanin" panose="00000400000000000000" pitchFamily="2" charset="-78"/>
              </a:rPr>
              <a:t>سی</a:t>
            </a:r>
            <a:r>
              <a:rPr lang="fa-IR" sz="2400" dirty="0" smtClean="0">
                <a:cs typeface="B Nazanin" panose="00000400000000000000" pitchFamily="2" charset="-78"/>
              </a:rPr>
              <a:t> شیر دوشیده شده یا </a:t>
            </a:r>
            <a:r>
              <a:rPr lang="fa-IR" sz="2400" dirty="0">
                <a:cs typeface="B Nazanin" panose="00000400000000000000" pitchFamily="2" charset="-78"/>
              </a:rPr>
              <a:t>  </a:t>
            </a:r>
            <a:r>
              <a:rPr lang="fa-IR" sz="2400" dirty="0" err="1">
                <a:cs typeface="B Nazanin" panose="00000400000000000000" pitchFamily="2" charset="-78"/>
              </a:rPr>
              <a:t>شیرمصنوعی</a:t>
            </a:r>
            <a:r>
              <a:rPr lang="fa-IR" sz="2400" dirty="0">
                <a:cs typeface="B Nazanin" panose="00000400000000000000" pitchFamily="2" charset="-78"/>
              </a:rPr>
              <a:t>  به </a:t>
            </a:r>
            <a:r>
              <a:rPr lang="fa-IR" sz="2400" dirty="0" smtClean="0">
                <a:cs typeface="B Nazanin" panose="00000400000000000000" pitchFamily="2" charset="-78"/>
              </a:rPr>
              <a:t>شیرخوار 3 تا 5 روزه </a:t>
            </a:r>
          </a:p>
          <a:p>
            <a:pPr algn="r"/>
            <a:r>
              <a:rPr lang="fa-IR" sz="3200" dirty="0" smtClean="0">
                <a:cs typeface="B Nazanin" panose="00000400000000000000" pitchFamily="2" charset="-78"/>
              </a:rPr>
              <a:t>در صورت عدم ابراز علائم گرسنگی توسط شیرخوار ، شروع با حداقل </a:t>
            </a:r>
            <a:r>
              <a:rPr lang="en-US" sz="3200" dirty="0" smtClean="0">
                <a:cs typeface="B Nazanin" panose="00000400000000000000" pitchFamily="2" charset="-78"/>
              </a:rPr>
              <a:t>ml/kg/24 hr</a:t>
            </a:r>
            <a:r>
              <a:rPr lang="fa-IR" sz="3200" dirty="0" smtClean="0">
                <a:cs typeface="B Nazanin" panose="00000400000000000000" pitchFamily="2" charset="-78"/>
              </a:rPr>
              <a:t> 100-50 منقسم در </a:t>
            </a:r>
            <a:r>
              <a:rPr lang="fa-IR" sz="3200" b="1" dirty="0" smtClean="0">
                <a:cs typeface="B Nazanin" panose="00000400000000000000" pitchFamily="2" charset="-78"/>
              </a:rPr>
              <a:t>6 تا 8 بار نوبت  </a:t>
            </a:r>
            <a:endParaRPr lang="fa-IR" sz="3200" b="1" dirty="0">
              <a:cs typeface="B Nazanin" panose="00000400000000000000" pitchFamily="2" charset="-78"/>
            </a:endParaRPr>
          </a:p>
        </p:txBody>
      </p:sp>
      <p:graphicFrame>
        <p:nvGraphicFramePr>
          <p:cNvPr id="4" name="Diagram 3"/>
          <p:cNvGraphicFramePr/>
          <p:nvPr>
            <p:extLst>
              <p:ext uri="{D42A27DB-BD31-4B8C-83A1-F6EECF244321}">
                <p14:modId xmlns="" xmlns:p14="http://schemas.microsoft.com/office/powerpoint/2010/main" val="367850403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81000" y="5029200"/>
            <a:ext cx="8534400" cy="1200329"/>
          </a:xfrm>
          <a:prstGeom prst="rect">
            <a:avLst/>
          </a:prstGeom>
        </p:spPr>
        <p:txBody>
          <a:bodyPr wrap="square">
            <a:spAutoFit/>
          </a:bodyPr>
          <a:lstStyle/>
          <a:p>
            <a:pPr algn="ctr"/>
            <a:r>
              <a:rPr lang="fa-IR" sz="2400" dirty="0" smtClean="0">
                <a:cs typeface="B Nazanin" panose="00000400000000000000" pitchFamily="2" charset="-78"/>
              </a:rPr>
              <a:t> در صورت نیاز به </a:t>
            </a:r>
            <a:r>
              <a:rPr lang="fa-IR" sz="2400" dirty="0">
                <a:cs typeface="B Nazanin" panose="00000400000000000000" pitchFamily="2" charset="-78"/>
              </a:rPr>
              <a:t>مکمل </a:t>
            </a:r>
            <a:r>
              <a:rPr lang="fa-IR" sz="2400" dirty="0" err="1" smtClean="0">
                <a:cs typeface="B Nazanin" panose="00000400000000000000" pitchFamily="2" charset="-78"/>
              </a:rPr>
              <a:t>شیرمصنوعی</a:t>
            </a:r>
            <a:r>
              <a:rPr lang="fa-IR" sz="2400" dirty="0" smtClean="0">
                <a:cs typeface="B Nazanin" panose="00000400000000000000" pitchFamily="2" charset="-78"/>
              </a:rPr>
              <a:t> به </a:t>
            </a:r>
            <a:r>
              <a:rPr lang="fa-IR" sz="2400" dirty="0" err="1" smtClean="0">
                <a:cs typeface="B Nazanin" panose="00000400000000000000" pitchFamily="2" charset="-78"/>
              </a:rPr>
              <a:t>پمفلت</a:t>
            </a:r>
            <a:r>
              <a:rPr lang="fa-IR" sz="2400" dirty="0" smtClean="0">
                <a:cs typeface="B Nazanin" panose="00000400000000000000" pitchFamily="2" charset="-78"/>
              </a:rPr>
              <a:t>  </a:t>
            </a:r>
          </a:p>
          <a:p>
            <a:pPr algn="ctr"/>
            <a:r>
              <a:rPr lang="fa-IR" sz="2400" b="1" dirty="0" err="1" smtClean="0">
                <a:cs typeface="B Nazanin" panose="00000400000000000000" pitchFamily="2" charset="-78"/>
              </a:rPr>
              <a:t>نكات</a:t>
            </a:r>
            <a:r>
              <a:rPr lang="fa-IR" sz="2400" b="1" dirty="0" smtClean="0">
                <a:cs typeface="B Nazanin" panose="00000400000000000000" pitchFamily="2" charset="-78"/>
              </a:rPr>
              <a:t> </a:t>
            </a:r>
            <a:r>
              <a:rPr lang="fa-IR" sz="2400" b="1" dirty="0" err="1">
                <a:cs typeface="B Nazanin" panose="00000400000000000000" pitchFamily="2" charset="-78"/>
              </a:rPr>
              <a:t>بهداشتي</a:t>
            </a:r>
            <a:r>
              <a:rPr lang="fa-IR" sz="2400" b="1" dirty="0">
                <a:cs typeface="B Nazanin" panose="00000400000000000000" pitchFamily="2" charset="-78"/>
              </a:rPr>
              <a:t> در </a:t>
            </a:r>
            <a:r>
              <a:rPr lang="fa-IR" sz="2400" b="1" dirty="0" err="1">
                <a:cs typeface="B Nazanin" panose="00000400000000000000" pitchFamily="2" charset="-78"/>
              </a:rPr>
              <a:t>تغذيه</a:t>
            </a:r>
            <a:r>
              <a:rPr lang="fa-IR" sz="2400" b="1" dirty="0">
                <a:cs typeface="B Nazanin" panose="00000400000000000000" pitchFamily="2" charset="-78"/>
              </a:rPr>
              <a:t> </a:t>
            </a:r>
            <a:r>
              <a:rPr lang="fa-IR" sz="2400" b="1" dirty="0" err="1">
                <a:cs typeface="B Nazanin" panose="00000400000000000000" pitchFamily="2" charset="-78"/>
              </a:rPr>
              <a:t>شيرخوار</a:t>
            </a:r>
            <a:r>
              <a:rPr lang="fa-IR" sz="2400" b="1" dirty="0">
                <a:cs typeface="B Nazanin" panose="00000400000000000000" pitchFamily="2" charset="-78"/>
              </a:rPr>
              <a:t> با </a:t>
            </a:r>
            <a:r>
              <a:rPr lang="fa-IR" sz="2400" b="1" dirty="0" err="1" smtClean="0">
                <a:cs typeface="B Nazanin" panose="00000400000000000000" pitchFamily="2" charset="-78"/>
              </a:rPr>
              <a:t>شيرمصنوعی</a:t>
            </a:r>
            <a:endParaRPr lang="fa-IR" sz="2400" b="1" dirty="0" smtClean="0">
              <a:cs typeface="B Nazanin" panose="00000400000000000000" pitchFamily="2" charset="-78"/>
            </a:endParaRPr>
          </a:p>
          <a:p>
            <a:pPr algn="ctr"/>
            <a:r>
              <a:rPr lang="fa-IR" sz="2400" b="1" dirty="0" smtClean="0">
                <a:cs typeface="B Nazanin" panose="00000400000000000000" pitchFamily="2" charset="-78"/>
              </a:rPr>
              <a:t> </a:t>
            </a:r>
            <a:r>
              <a:rPr lang="fa-IR" sz="2400" dirty="0" smtClean="0">
                <a:cs typeface="B Nazanin" panose="00000400000000000000" pitchFamily="2" charset="-78"/>
              </a:rPr>
              <a:t>ضمیمه مراجعه شود</a:t>
            </a:r>
            <a:r>
              <a:rPr lang="fa-IR" sz="2400" b="1" dirty="0" smtClean="0">
                <a:cs typeface="B Nazanin" panose="00000400000000000000" pitchFamily="2" charset="-78"/>
              </a:rPr>
              <a:t>.</a:t>
            </a:r>
            <a:endParaRPr lang="en-US" sz="2400" dirty="0">
              <a:cs typeface="B Nazanin" panose="00000400000000000000" pitchFamily="2" charset="-78"/>
            </a:endParaRPr>
          </a:p>
        </p:txBody>
      </p:sp>
    </p:spTree>
    <p:extLst>
      <p:ext uri="{BB962C8B-B14F-4D97-AF65-F5344CB8AC3E}">
        <p14:creationId xmlns="" xmlns:p14="http://schemas.microsoft.com/office/powerpoint/2010/main" val="1602902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70038"/>
            <a:ext cx="8229600" cy="4525962"/>
          </a:xfrm>
        </p:spPr>
        <p:txBody>
          <a:bodyPr/>
          <a:lstStyle/>
          <a:p>
            <a:pPr algn="r"/>
            <a:r>
              <a:rPr lang="fa-IR" sz="3200" dirty="0" smtClean="0">
                <a:cs typeface="B Nazanin" panose="00000400000000000000" pitchFamily="2" charset="-78"/>
              </a:rPr>
              <a:t>پایش و پیگیری شیرخوار کمتر از 3 ماهه </a:t>
            </a:r>
          </a:p>
          <a:p>
            <a:pPr lvl="1"/>
            <a:r>
              <a:rPr lang="fa-IR" sz="2800" dirty="0" smtClean="0">
                <a:cs typeface="B Nazanin" panose="00000400000000000000" pitchFamily="2" charset="-78"/>
              </a:rPr>
              <a:t>پایش وزن هر 2 تا 4 روز </a:t>
            </a:r>
          </a:p>
          <a:p>
            <a:pPr lvl="1"/>
            <a:r>
              <a:rPr lang="fa-IR" sz="2800" dirty="0" smtClean="0">
                <a:cs typeface="B Nazanin" panose="00000400000000000000" pitchFamily="2" charset="-78"/>
              </a:rPr>
              <a:t>ارزیابی ثبات وزن در 2 تا 4 روز </a:t>
            </a:r>
          </a:p>
          <a:p>
            <a:pPr lvl="1"/>
            <a:r>
              <a:rPr lang="fa-IR" sz="2800" dirty="0" smtClean="0">
                <a:cs typeface="B Nazanin" panose="00000400000000000000" pitchFamily="2" charset="-78"/>
              </a:rPr>
              <a:t>ارزیابی شروع رشد وزن در 4 تا 7 روز </a:t>
            </a:r>
          </a:p>
          <a:p>
            <a:pPr algn="r"/>
            <a:r>
              <a:rPr lang="fa-IR" sz="3200" dirty="0" smtClean="0">
                <a:cs typeface="B Nazanin" panose="00000400000000000000" pitchFamily="2" charset="-78"/>
              </a:rPr>
              <a:t>بعد از 7 روز : ارزیابی این که حداقل </a:t>
            </a:r>
            <a:r>
              <a:rPr lang="en-US" sz="3200" dirty="0" err="1" smtClean="0">
                <a:cs typeface="B Nazanin" panose="00000400000000000000" pitchFamily="2" charset="-78"/>
              </a:rPr>
              <a:t>gr</a:t>
            </a:r>
            <a:r>
              <a:rPr lang="en-US" sz="3200" dirty="0" smtClean="0">
                <a:cs typeface="B Nazanin" panose="00000400000000000000" pitchFamily="2" charset="-78"/>
              </a:rPr>
              <a:t>/kg</a:t>
            </a:r>
            <a:r>
              <a:rPr lang="fa-IR" sz="3200" dirty="0" smtClean="0">
                <a:cs typeface="B Nazanin" panose="00000400000000000000" pitchFamily="2" charset="-78"/>
              </a:rPr>
              <a:t> 20 یا بیشتر وزن بگیرد . </a:t>
            </a:r>
          </a:p>
          <a:p>
            <a:pPr algn="r"/>
            <a:r>
              <a:rPr lang="fa-IR" sz="3200" dirty="0" smtClean="0">
                <a:cs typeface="B Nazanin" panose="00000400000000000000" pitchFamily="2" charset="-78"/>
              </a:rPr>
              <a:t>هر 1 تا 2 هفته مجددا چک کنید تا رشد مطابق منحنی تثبیت شود . </a:t>
            </a:r>
            <a:endParaRPr lang="fa-IR" sz="3200" dirty="0">
              <a:cs typeface="B Nazanin" panose="00000400000000000000" pitchFamily="2" charset="-78"/>
            </a:endParaRPr>
          </a:p>
        </p:txBody>
      </p:sp>
      <p:graphicFrame>
        <p:nvGraphicFramePr>
          <p:cNvPr id="2" name="Diagram 1"/>
          <p:cNvGraphicFramePr/>
          <p:nvPr>
            <p:extLst>
              <p:ext uri="{D42A27DB-BD31-4B8C-83A1-F6EECF244321}">
                <p14:modId xmlns="" xmlns:p14="http://schemas.microsoft.com/office/powerpoint/2010/main" val="227810864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9014229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03438"/>
            <a:ext cx="8001000" cy="4525962"/>
          </a:xfrm>
        </p:spPr>
        <p:txBody>
          <a:bodyPr/>
          <a:lstStyle/>
          <a:p>
            <a:pPr algn="r">
              <a:lnSpc>
                <a:spcPct val="150000"/>
              </a:lnSpc>
            </a:pPr>
            <a:r>
              <a:rPr lang="fa-IR" sz="3200" dirty="0" smtClean="0">
                <a:cs typeface="B Nazanin" panose="00000400000000000000" pitchFamily="2" charset="-78"/>
              </a:rPr>
              <a:t>ارزیابی این که شیرخوار مقدار تجویز شده مکمل را دریافت می کند .</a:t>
            </a:r>
          </a:p>
          <a:p>
            <a:pPr algn="r">
              <a:lnSpc>
                <a:spcPct val="150000"/>
              </a:lnSpc>
            </a:pPr>
            <a:r>
              <a:rPr lang="fa-IR" sz="3200" dirty="0" smtClean="0">
                <a:cs typeface="B Nazanin" panose="00000400000000000000" pitchFamily="2" charset="-78"/>
              </a:rPr>
              <a:t>در غیر این صورت توجه به بیماری ارگانیک یا نورولووژیک </a:t>
            </a:r>
          </a:p>
          <a:p>
            <a:pPr lvl="1">
              <a:lnSpc>
                <a:spcPct val="150000"/>
              </a:lnSpc>
            </a:pPr>
            <a:r>
              <a:rPr lang="fa-IR" sz="2800" dirty="0" smtClean="0">
                <a:cs typeface="B Nazanin" panose="00000400000000000000" pitchFamily="2" charset="-78"/>
              </a:rPr>
              <a:t>ارزیابی آزمایشگاهی </a:t>
            </a:r>
          </a:p>
          <a:p>
            <a:pPr lvl="1">
              <a:lnSpc>
                <a:spcPct val="150000"/>
              </a:lnSpc>
            </a:pPr>
            <a:r>
              <a:rPr lang="fa-IR" sz="2800" dirty="0" smtClean="0">
                <a:cs typeface="B Nazanin" panose="00000400000000000000" pitchFamily="2" charset="-78"/>
              </a:rPr>
              <a:t>درمان </a:t>
            </a:r>
            <a:endParaRPr lang="fa-IR" sz="2800" dirty="0">
              <a:cs typeface="B Nazanin" panose="00000400000000000000" pitchFamily="2" charset="-78"/>
            </a:endParaRPr>
          </a:p>
        </p:txBody>
      </p:sp>
      <p:graphicFrame>
        <p:nvGraphicFramePr>
          <p:cNvPr id="4" name="Diagram 3"/>
          <p:cNvGraphicFramePr/>
          <p:nvPr>
            <p:extLst>
              <p:ext uri="{D42A27DB-BD31-4B8C-83A1-F6EECF244321}">
                <p14:modId xmlns="" xmlns:p14="http://schemas.microsoft.com/office/powerpoint/2010/main" val="2216908631"/>
              </p:ext>
            </p:extLst>
          </p:nvPr>
        </p:nvGraphicFramePr>
        <p:xfrm>
          <a:off x="533400" y="304800"/>
          <a:ext cx="82296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032165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229600" cy="4800600"/>
          </a:xfrm>
        </p:spPr>
        <p:txBody>
          <a:bodyPr/>
          <a:lstStyle/>
          <a:p>
            <a:pPr algn="r"/>
            <a:r>
              <a:rPr lang="fa-IR" sz="3200" dirty="0" smtClean="0">
                <a:cs typeface="B Nazanin" panose="00000400000000000000" pitchFamily="2" charset="-78"/>
              </a:rPr>
              <a:t>کنترل دفعات شیردوشی </a:t>
            </a:r>
          </a:p>
          <a:p>
            <a:pPr algn="r"/>
            <a:r>
              <a:rPr lang="fa-IR" sz="3200" dirty="0" smtClean="0">
                <a:cs typeface="B Nazanin" panose="00000400000000000000" pitchFamily="2" charset="-78"/>
              </a:rPr>
              <a:t>ارزیابی مجدد ریسک فاکتورهای مادر </a:t>
            </a:r>
          </a:p>
          <a:p>
            <a:pPr algn="r"/>
            <a:r>
              <a:rPr lang="fa-IR" sz="3200" dirty="0" smtClean="0">
                <a:cs typeface="B Nazanin" panose="00000400000000000000" pitchFamily="2" charset="-78"/>
              </a:rPr>
              <a:t>ارزیابی آزمایشگاهی ( خصوصا تیروئید مادر) </a:t>
            </a:r>
          </a:p>
          <a:p>
            <a:pPr algn="r"/>
            <a:r>
              <a:rPr lang="fa-IR" sz="3200" dirty="0" smtClean="0">
                <a:cs typeface="B Nazanin" panose="00000400000000000000" pitchFamily="2" charset="-78"/>
              </a:rPr>
              <a:t>مدیریت عوامل مادری در صورت موجود</a:t>
            </a:r>
          </a:p>
          <a:p>
            <a:pPr algn="r"/>
            <a:r>
              <a:rPr lang="fa-IR" sz="3200" dirty="0" smtClean="0">
                <a:cs typeface="B Nazanin" panose="00000400000000000000" pitchFamily="2" charset="-78"/>
              </a:rPr>
              <a:t>استفاده از شیر افزاها </a:t>
            </a:r>
          </a:p>
          <a:p>
            <a:pPr algn="r"/>
            <a:r>
              <a:rPr lang="fa-IR" sz="3200" dirty="0" smtClean="0">
                <a:cs typeface="B Nazanin" panose="00000400000000000000" pitchFamily="2" charset="-78"/>
              </a:rPr>
              <a:t>در صورت طبیعی بودن مادر: ارزیابی مجدد شیرخوار </a:t>
            </a:r>
            <a:endParaRPr lang="fa-IR" sz="3200" dirty="0">
              <a:cs typeface="B Nazanin" panose="00000400000000000000" pitchFamily="2" charset="-78"/>
            </a:endParaRPr>
          </a:p>
        </p:txBody>
      </p:sp>
      <p:graphicFrame>
        <p:nvGraphicFramePr>
          <p:cNvPr id="2" name="Diagram 1"/>
          <p:cNvGraphicFramePr/>
          <p:nvPr>
            <p:extLst>
              <p:ext uri="{D42A27DB-BD31-4B8C-83A1-F6EECF244321}">
                <p14:modId xmlns="" xmlns:p14="http://schemas.microsoft.com/office/powerpoint/2010/main" val="75272049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789452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696200" cy="3886200"/>
          </a:xfrm>
        </p:spPr>
        <p:txBody>
          <a:bodyPr>
            <a:noAutofit/>
          </a:bodyPr>
          <a:lstStyle/>
          <a:p>
            <a:r>
              <a:rPr lang="fa-IR" sz="3200" dirty="0" smtClean="0">
                <a:cs typeface="B Nazanin" panose="00000400000000000000" pitchFamily="2" charset="-78"/>
              </a:rPr>
              <a:t>در صورت نیاز به استفاده از مکمل از روش </a:t>
            </a:r>
            <a:r>
              <a:rPr lang="fa-IR" sz="3200" dirty="0" err="1" smtClean="0">
                <a:cs typeface="B Nazanin" panose="00000400000000000000" pitchFamily="2" charset="-78"/>
              </a:rPr>
              <a:t>هائی</a:t>
            </a:r>
            <a:r>
              <a:rPr lang="fa-IR" sz="3200" dirty="0" smtClean="0">
                <a:cs typeface="B Nazanin" panose="00000400000000000000" pitchFamily="2" charset="-78"/>
              </a:rPr>
              <a:t> استفاده شود که هدف تشویق موفقیت در تغذیه با شیرمادر باشد</a:t>
            </a:r>
          </a:p>
          <a:p>
            <a:r>
              <a:rPr lang="fa-IR" sz="3200" dirty="0" smtClean="0">
                <a:cs typeface="B Nazanin" panose="00000400000000000000" pitchFamily="2" charset="-78"/>
              </a:rPr>
              <a:t>در صورت استفاده از بطری برای تجویز مکمل بخصوص در شیرخواران کم سن  سردرگمی شیرخوار در صورت تغذیه با بطری سبب به خطر افتادن دریافت نسبی یا تغذیه انحصاری با شیرمادر</a:t>
            </a:r>
            <a:endParaRPr lang="fa-IR" sz="3200" dirty="0">
              <a:cs typeface="B Nazanin" panose="00000400000000000000" pitchFamily="2" charset="-78"/>
            </a:endParaRPr>
          </a:p>
        </p:txBody>
      </p:sp>
      <p:graphicFrame>
        <p:nvGraphicFramePr>
          <p:cNvPr id="2" name="Diagram 1"/>
          <p:cNvGraphicFramePr/>
          <p:nvPr>
            <p:extLst>
              <p:ext uri="{D42A27DB-BD31-4B8C-83A1-F6EECF244321}">
                <p14:modId xmlns="" xmlns:p14="http://schemas.microsoft.com/office/powerpoint/2010/main" val="470365313"/>
              </p:ext>
            </p:extLst>
          </p:nvPr>
        </p:nvGraphicFramePr>
        <p:xfrm>
          <a:off x="457200" y="381000"/>
          <a:ext cx="8229600" cy="96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43890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sz="3200" b="1" dirty="0" smtClean="0">
                <a:cs typeface="B Nazanin" panose="00000400000000000000" pitchFamily="2" charset="-78"/>
              </a:rPr>
              <a:t>شیرخوار ابتدا شیرمادر بخورد </a:t>
            </a:r>
          </a:p>
          <a:p>
            <a:pPr algn="r"/>
            <a:r>
              <a:rPr lang="fa-IR" sz="3200" b="1" dirty="0" smtClean="0">
                <a:cs typeface="B Nazanin" panose="00000400000000000000" pitchFamily="2" charset="-78"/>
              </a:rPr>
              <a:t>سپس شیر مکمل را با </a:t>
            </a:r>
            <a:r>
              <a:rPr lang="fa-IR" sz="3200" b="1" dirty="0" err="1" smtClean="0">
                <a:cs typeface="B Nazanin" panose="00000400000000000000" pitchFamily="2" charset="-78"/>
              </a:rPr>
              <a:t>کاپ</a:t>
            </a:r>
            <a:r>
              <a:rPr lang="fa-IR" sz="3200" b="1" dirty="0" smtClean="0">
                <a:cs typeface="B Nazanin" panose="00000400000000000000" pitchFamily="2" charset="-78"/>
              </a:rPr>
              <a:t> یا </a:t>
            </a:r>
            <a:r>
              <a:rPr lang="en-US" sz="3200" b="1" dirty="0" smtClean="0">
                <a:cs typeface="B Nazanin" panose="00000400000000000000" pitchFamily="2" charset="-78"/>
              </a:rPr>
              <a:t>SNS</a:t>
            </a:r>
            <a:r>
              <a:rPr lang="fa-IR" sz="3200" b="1" dirty="0" smtClean="0">
                <a:cs typeface="B Nazanin" panose="00000400000000000000" pitchFamily="2" charset="-78"/>
              </a:rPr>
              <a:t> یا سایر وسایل کمک شیردهی دریافت کند . </a:t>
            </a:r>
            <a:endParaRPr lang="en-US" sz="3200" b="1" dirty="0">
              <a:cs typeface="B Nazanin" panose="00000400000000000000" pitchFamily="2" charset="-78"/>
            </a:endParaRPr>
          </a:p>
        </p:txBody>
      </p:sp>
      <p:sp>
        <p:nvSpPr>
          <p:cNvPr id="9" name="Title 8"/>
          <p:cNvSpPr>
            <a:spLocks noGrp="1"/>
          </p:cNvSpPr>
          <p:nvPr>
            <p:ph type="title"/>
          </p:nvPr>
        </p:nvSpPr>
        <p:spPr/>
        <p:txBody>
          <a:bodyPr/>
          <a:lstStyle/>
          <a:p>
            <a:endParaRPr lang="en-US"/>
          </a:p>
        </p:txBody>
      </p:sp>
      <p:graphicFrame>
        <p:nvGraphicFramePr>
          <p:cNvPr id="2" name="Diagram 1"/>
          <p:cNvGraphicFramePr/>
          <p:nvPr>
            <p:extLst>
              <p:ext uri="{D42A27DB-BD31-4B8C-83A1-F6EECF244321}">
                <p14:modId xmlns="" xmlns:p14="http://schemas.microsoft.com/office/powerpoint/2010/main" val="3020833168"/>
              </p:ext>
            </p:extLst>
          </p:nvPr>
        </p:nvGraphicFramePr>
        <p:xfrm>
          <a:off x="381000" y="334962"/>
          <a:ext cx="8229600" cy="103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descr="C:\Users\Dr Ravari\Pictures\ببب.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62000" y="2971800"/>
            <a:ext cx="2230437" cy="2992437"/>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2" name="Picture 3" descr="C:\Users\atlas2\Pictures\s.jpg"/>
          <p:cNvPicPr>
            <a:picLocks noChangeAspect="1" noChangeArrowheads="1"/>
          </p:cNvPicPr>
          <p:nvPr/>
        </p:nvPicPr>
        <p:blipFill>
          <a:blip r:embed="rId8" cstate="print"/>
          <a:srcRect l="13759" r="21376"/>
          <a:stretch>
            <a:fillRect/>
          </a:stretch>
        </p:blipFill>
        <p:spPr bwMode="auto">
          <a:xfrm>
            <a:off x="5867400" y="2971800"/>
            <a:ext cx="1400998" cy="2873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3775925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7772400" cy="1905961"/>
          </a:xfrm>
        </p:spPr>
        <p:txBody>
          <a:bodyPr>
            <a:noAutofit/>
          </a:bodyPr>
          <a:lstStyle/>
          <a:p>
            <a:pPr algn="r"/>
            <a:r>
              <a:rPr lang="fa-IR" sz="3200" dirty="0">
                <a:solidFill>
                  <a:schemeClr val="tx1"/>
                </a:solidFill>
                <a:cs typeface="B Nazanin" panose="00000400000000000000" pitchFamily="2" charset="-78"/>
              </a:rPr>
              <a:t>پس از رسیدن به وزن مناسب </a:t>
            </a:r>
            <a:r>
              <a:rPr lang="fa-IR" sz="3200" dirty="0" smtClean="0">
                <a:solidFill>
                  <a:schemeClr val="tx1"/>
                </a:solidFill>
                <a:cs typeface="B Nazanin" panose="00000400000000000000" pitchFamily="2" charset="-78"/>
              </a:rPr>
              <a:t>شیرخوار: </a:t>
            </a:r>
            <a:r>
              <a:rPr lang="fa-IR" sz="3200" dirty="0">
                <a:solidFill>
                  <a:schemeClr val="tx1"/>
                </a:solidFill>
                <a:cs typeface="B Nazanin" panose="00000400000000000000" pitchFamily="2" charset="-78"/>
              </a:rPr>
              <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a:t>
            </a:r>
            <a:r>
              <a:rPr lang="fa-IR" sz="3200" b="0" dirty="0" smtClean="0">
                <a:solidFill>
                  <a:schemeClr val="tx1"/>
                </a:solidFill>
                <a:cs typeface="B Nazanin" panose="00000400000000000000" pitchFamily="2" charset="-78"/>
              </a:rPr>
              <a:t>کاهش </a:t>
            </a:r>
            <a:r>
              <a:rPr lang="fa-IR" sz="3200" b="0" dirty="0">
                <a:solidFill>
                  <a:schemeClr val="tx1"/>
                </a:solidFill>
                <a:cs typeface="B Nazanin" panose="00000400000000000000" pitchFamily="2" charset="-78"/>
              </a:rPr>
              <a:t>مصرف مکمل به منظور افزایش تولید شیر مادر </a:t>
            </a:r>
            <a:br>
              <a:rPr lang="fa-IR" sz="3200" b="0" dirty="0">
                <a:solidFill>
                  <a:schemeClr val="tx1"/>
                </a:solidFill>
                <a:cs typeface="B Nazanin" panose="00000400000000000000" pitchFamily="2" charset="-78"/>
              </a:rPr>
            </a:br>
            <a:r>
              <a:rPr lang="fa-IR" sz="3200" b="0" dirty="0" smtClean="0">
                <a:solidFill>
                  <a:schemeClr val="tx1"/>
                </a:solidFill>
                <a:cs typeface="B Nazanin" panose="00000400000000000000" pitchFamily="2" charset="-78"/>
              </a:rPr>
              <a:t>*افزایش </a:t>
            </a:r>
            <a:r>
              <a:rPr lang="fa-IR" sz="3200" b="0" dirty="0">
                <a:solidFill>
                  <a:schemeClr val="tx1"/>
                </a:solidFill>
                <a:cs typeface="B Nazanin" panose="00000400000000000000" pitchFamily="2" charset="-78"/>
              </a:rPr>
              <a:t>دفعات تغذیه با شیرمادر </a:t>
            </a:r>
            <a:br>
              <a:rPr lang="fa-IR" sz="3200" b="0" dirty="0">
                <a:solidFill>
                  <a:schemeClr val="tx1"/>
                </a:solidFill>
                <a:cs typeface="B Nazanin" panose="00000400000000000000" pitchFamily="2" charset="-78"/>
              </a:rPr>
            </a:br>
            <a:r>
              <a:rPr lang="fa-IR" sz="3200" b="0" dirty="0" smtClean="0">
                <a:solidFill>
                  <a:schemeClr val="tx1"/>
                </a:solidFill>
                <a:cs typeface="B Nazanin" panose="00000400000000000000" pitchFamily="2" charset="-78"/>
              </a:rPr>
              <a:t>   تداوم </a:t>
            </a:r>
            <a:r>
              <a:rPr lang="fa-IR" sz="3200" b="0" dirty="0">
                <a:solidFill>
                  <a:schemeClr val="tx1"/>
                </a:solidFill>
                <a:cs typeface="B Nazanin" panose="00000400000000000000" pitchFamily="2" charset="-78"/>
              </a:rPr>
              <a:t>پایش رشد وزنی همزمان با کاهش یا قطع مکمل </a:t>
            </a:r>
            <a:endParaRPr lang="en-US" sz="3200" b="0" dirty="0">
              <a:solidFill>
                <a:schemeClr val="tx1"/>
              </a:solidFill>
            </a:endParaRPr>
          </a:p>
        </p:txBody>
      </p:sp>
      <p:sp>
        <p:nvSpPr>
          <p:cNvPr id="3" name="Rectangle 2"/>
          <p:cNvSpPr/>
          <p:nvPr/>
        </p:nvSpPr>
        <p:spPr>
          <a:xfrm>
            <a:off x="2819400" y="1828800"/>
            <a:ext cx="3505200" cy="646331"/>
          </a:xfrm>
          <a:prstGeom prst="rect">
            <a:avLst/>
          </a:prstGeom>
        </p:spPr>
        <p:txBody>
          <a:bodyPr wrap="square">
            <a:spAutoFit/>
          </a:bodyPr>
          <a:lstStyle/>
          <a:p>
            <a:r>
              <a:rPr lang="fa-IR" sz="3600" b="1" dirty="0">
                <a:cs typeface="B Nazanin" panose="00000400000000000000" pitchFamily="2" charset="-78"/>
              </a:rPr>
              <a:t>کاهش مقدار مکمل </a:t>
            </a:r>
          </a:p>
        </p:txBody>
      </p:sp>
    </p:spTree>
    <p:extLst>
      <p:ext uri="{BB962C8B-B14F-4D97-AF65-F5344CB8AC3E}">
        <p14:creationId xmlns="" xmlns:p14="http://schemas.microsoft.com/office/powerpoint/2010/main" val="37994711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077200" cy="5105400"/>
          </a:xfrm>
        </p:spPr>
        <p:txBody>
          <a:bodyPr/>
          <a:lstStyle/>
          <a:p>
            <a:pPr algn="r"/>
            <a:r>
              <a:rPr lang="fa-IR" sz="2800" dirty="0" smtClean="0">
                <a:cs typeface="B Nazanin" panose="00000400000000000000" pitchFamily="2" charset="-78"/>
              </a:rPr>
              <a:t>در صورت افزایش یافتن تولید شیر مادر </a:t>
            </a:r>
          </a:p>
          <a:p>
            <a:pPr lvl="1"/>
            <a:r>
              <a:rPr lang="fa-IR" sz="2400" dirty="0">
                <a:cs typeface="B Nazanin" panose="00000400000000000000" pitchFamily="2" charset="-78"/>
              </a:rPr>
              <a:t>تغذیه بیشتر شیرخوار از شیر پستان </a:t>
            </a:r>
          </a:p>
          <a:p>
            <a:pPr lvl="1"/>
            <a:r>
              <a:rPr lang="fa-IR" sz="2400" dirty="0" smtClean="0">
                <a:cs typeface="B Nazanin" panose="00000400000000000000" pitchFamily="2" charset="-78"/>
              </a:rPr>
              <a:t>کاهش مقدار مصرف شیر مصنوعی به مقدار 50 سی </a:t>
            </a:r>
            <a:r>
              <a:rPr lang="fa-IR" sz="2400" dirty="0" err="1" smtClean="0">
                <a:cs typeface="B Nazanin" panose="00000400000000000000" pitchFamily="2" charset="-78"/>
              </a:rPr>
              <a:t>سی</a:t>
            </a:r>
            <a:r>
              <a:rPr lang="fa-IR" sz="2400" dirty="0" smtClean="0">
                <a:cs typeface="B Nazanin" panose="00000400000000000000" pitchFamily="2" charset="-78"/>
              </a:rPr>
              <a:t> روزانه هر چند روز یکبار </a:t>
            </a:r>
          </a:p>
          <a:p>
            <a:pPr lvl="2"/>
            <a:r>
              <a:rPr lang="fa-IR" sz="2400" dirty="0" smtClean="0">
                <a:cs typeface="B Nazanin" panose="00000400000000000000" pitchFamily="2" charset="-78"/>
              </a:rPr>
              <a:t>مثلا کاهش 10 سی </a:t>
            </a:r>
            <a:r>
              <a:rPr lang="fa-IR" sz="2400" dirty="0" err="1" smtClean="0">
                <a:cs typeface="B Nazanin" panose="00000400000000000000" pitchFamily="2" charset="-78"/>
              </a:rPr>
              <a:t>سی</a:t>
            </a:r>
            <a:r>
              <a:rPr lang="fa-IR" sz="2400" dirty="0" smtClean="0">
                <a:cs typeface="B Nazanin" panose="00000400000000000000" pitchFamily="2" charset="-78"/>
              </a:rPr>
              <a:t> در 5 نوبت یا 25 سی </a:t>
            </a:r>
            <a:r>
              <a:rPr lang="fa-IR" sz="2400" dirty="0" err="1" smtClean="0">
                <a:cs typeface="B Nazanin" panose="00000400000000000000" pitchFamily="2" charset="-78"/>
              </a:rPr>
              <a:t>سی</a:t>
            </a:r>
            <a:r>
              <a:rPr lang="fa-IR" sz="2400" dirty="0" smtClean="0">
                <a:cs typeface="B Nazanin" panose="00000400000000000000" pitchFamily="2" charset="-78"/>
              </a:rPr>
              <a:t> در 2 نوبت</a:t>
            </a:r>
          </a:p>
          <a:p>
            <a:r>
              <a:rPr lang="fa-IR" sz="2800" dirty="0" smtClean="0">
                <a:cs typeface="B Nazanin" panose="00000400000000000000" pitchFamily="2" charset="-78"/>
              </a:rPr>
              <a:t>در صورت وزن </a:t>
            </a:r>
            <a:r>
              <a:rPr lang="fa-IR" sz="2800" dirty="0" err="1" smtClean="0">
                <a:cs typeface="B Nazanin" panose="00000400000000000000" pitchFamily="2" charset="-78"/>
              </a:rPr>
              <a:t>گيری</a:t>
            </a:r>
            <a:r>
              <a:rPr lang="fa-IR" sz="2800" dirty="0" smtClean="0">
                <a:cs typeface="B Nazanin" panose="00000400000000000000" pitchFamily="2" charset="-78"/>
              </a:rPr>
              <a:t> بیشتر از 125 گرم در هفته کاهش دوباره مکمل به همین مقدار</a:t>
            </a:r>
          </a:p>
          <a:p>
            <a:r>
              <a:rPr lang="fa-IR" sz="2800" dirty="0">
                <a:cs typeface="B Nazanin" panose="00000400000000000000" pitchFamily="2" charset="-78"/>
              </a:rPr>
              <a:t>در صورت </a:t>
            </a:r>
            <a:r>
              <a:rPr lang="fa-IR" sz="2800" dirty="0" smtClean="0">
                <a:cs typeface="B Nazanin" panose="00000400000000000000" pitchFamily="2" charset="-78"/>
              </a:rPr>
              <a:t>گرسنه بودن </a:t>
            </a:r>
            <a:r>
              <a:rPr lang="fa-IR" sz="2800" dirty="0">
                <a:cs typeface="B Nazanin" panose="00000400000000000000" pitchFamily="2" charset="-78"/>
              </a:rPr>
              <a:t> شیرخوار </a:t>
            </a:r>
            <a:r>
              <a:rPr lang="fa-IR" sz="2800" dirty="0" smtClean="0">
                <a:cs typeface="B Nazanin" panose="00000400000000000000" pitchFamily="2" charset="-78"/>
              </a:rPr>
              <a:t>و وزن نگرفتن وی در پایان هفته</a:t>
            </a:r>
            <a:r>
              <a:rPr lang="fa-IR" sz="2800" dirty="0">
                <a:cs typeface="B Nazanin" panose="00000400000000000000" pitchFamily="2" charset="-78"/>
              </a:rPr>
              <a:t>، </a:t>
            </a:r>
            <a:r>
              <a:rPr lang="fa-IR" sz="2800" dirty="0" smtClean="0">
                <a:cs typeface="B Nazanin" panose="00000400000000000000" pitchFamily="2" charset="-78"/>
              </a:rPr>
              <a:t>عدم کاهش مکمل ،ادامه مکمل  به همان مقدار</a:t>
            </a:r>
          </a:p>
          <a:p>
            <a:r>
              <a:rPr lang="fa-IR" sz="2800" dirty="0">
                <a:cs typeface="B Nazanin" panose="00000400000000000000" pitchFamily="2" charset="-78"/>
              </a:rPr>
              <a:t>در صورت گرسنه بودن  شیرخوار و وزن نگرفتن </a:t>
            </a:r>
            <a:r>
              <a:rPr lang="fa-IR" sz="2800" dirty="0" smtClean="0">
                <a:cs typeface="B Nazanin" panose="00000400000000000000" pitchFamily="2" charset="-78"/>
              </a:rPr>
              <a:t>دوباره وی </a:t>
            </a:r>
            <a:r>
              <a:rPr lang="fa-IR" sz="2800" dirty="0">
                <a:cs typeface="B Nazanin" panose="00000400000000000000" pitchFamily="2" charset="-78"/>
              </a:rPr>
              <a:t>در پایان هفته</a:t>
            </a:r>
            <a:r>
              <a:rPr lang="fa-IR" sz="2800" dirty="0" smtClean="0">
                <a:cs typeface="B Nazanin" panose="00000400000000000000" pitchFamily="2" charset="-78"/>
              </a:rPr>
              <a:t>، افزایش مکمل به مقدار قبل از کاهش مکمل</a:t>
            </a:r>
          </a:p>
          <a:p>
            <a:endParaRPr lang="fa-IR" sz="2800" dirty="0" smtClean="0">
              <a:cs typeface="B Nazanin" panose="00000400000000000000" pitchFamily="2" charset="-78"/>
            </a:endParaRPr>
          </a:p>
        </p:txBody>
      </p:sp>
      <p:graphicFrame>
        <p:nvGraphicFramePr>
          <p:cNvPr id="2" name="Diagram 1"/>
          <p:cNvGraphicFramePr/>
          <p:nvPr>
            <p:extLst>
              <p:ext uri="{D42A27DB-BD31-4B8C-83A1-F6EECF244321}">
                <p14:modId xmlns="" xmlns:p14="http://schemas.microsoft.com/office/powerpoint/2010/main" val="49041294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628482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113" y="1905000"/>
            <a:ext cx="5678487" cy="3657600"/>
          </a:xfrm>
        </p:spPr>
        <p:txBody>
          <a:bodyPr/>
          <a:lstStyle/>
          <a:p>
            <a:pPr algn="just"/>
            <a:r>
              <a:rPr lang="fa-IR" sz="3200" dirty="0" smtClean="0">
                <a:cs typeface="B Nazanin" panose="00000400000000000000" pitchFamily="2" charset="-78"/>
              </a:rPr>
              <a:t>چرا شیرمادر بهترین است ؟</a:t>
            </a:r>
          </a:p>
          <a:p>
            <a:pPr algn="just"/>
            <a:r>
              <a:rPr lang="fa-IR" sz="3200" dirty="0" smtClean="0">
                <a:cs typeface="B Nazanin" panose="00000400000000000000" pitchFamily="2" charset="-78"/>
              </a:rPr>
              <a:t>برای نوزاد مناسب تر از شیرگاو است . </a:t>
            </a:r>
          </a:p>
          <a:p>
            <a:pPr algn="just"/>
            <a:r>
              <a:rPr lang="fa-IR" sz="3200" dirty="0" smtClean="0">
                <a:cs typeface="B Nazanin" panose="00000400000000000000" pitchFamily="2" charset="-78"/>
              </a:rPr>
              <a:t>با شرایط</a:t>
            </a:r>
            <a:r>
              <a:rPr lang="en-US" sz="3200" dirty="0" smtClean="0">
                <a:cs typeface="B Nazanin" panose="00000400000000000000" pitchFamily="2" charset="-78"/>
              </a:rPr>
              <a:t> </a:t>
            </a:r>
            <a:r>
              <a:rPr lang="fa-IR" sz="3200" dirty="0" smtClean="0">
                <a:cs typeface="B Nazanin" panose="00000400000000000000" pitchFamily="2" charset="-78"/>
              </a:rPr>
              <a:t>و نیازهای مختلف شیرخوار تغییر و تطابق می یابد. </a:t>
            </a:r>
          </a:p>
          <a:p>
            <a:pPr algn="just"/>
            <a:r>
              <a:rPr lang="fa-IR" sz="3200" dirty="0" smtClean="0">
                <a:cs typeface="B Nazanin" panose="00000400000000000000" pitchFamily="2" charset="-78"/>
              </a:rPr>
              <a:t>کامل چون بیشتر از یک منبع تغذیه ای صرف است .</a:t>
            </a:r>
          </a:p>
          <a:p>
            <a:pPr algn="just">
              <a:buNone/>
            </a:pPr>
            <a:endParaRPr lang="fa-IR" sz="2400" dirty="0">
              <a:cs typeface="B Nazanin" panose="00000400000000000000" pitchFamily="2" charset="-78"/>
            </a:endParaRPr>
          </a:p>
        </p:txBody>
      </p:sp>
      <p:graphicFrame>
        <p:nvGraphicFramePr>
          <p:cNvPr id="4" name="Diagram 3"/>
          <p:cNvGraphicFramePr/>
          <p:nvPr>
            <p:extLst>
              <p:ext uri="{D42A27DB-BD31-4B8C-83A1-F6EECF244321}">
                <p14:modId xmlns="" xmlns:p14="http://schemas.microsoft.com/office/powerpoint/2010/main" val="150960378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265620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3124200" cy="1143000"/>
          </a:xfrm>
        </p:spPr>
        <p:txBody>
          <a:bodyPr/>
          <a:lstStyle/>
          <a:p>
            <a:r>
              <a:rPr lang="en-US" dirty="0" smtClean="0"/>
              <a:t>References</a:t>
            </a:r>
            <a:endParaRPr lang="fa-IR" dirty="0"/>
          </a:p>
        </p:txBody>
      </p:sp>
      <p:sp>
        <p:nvSpPr>
          <p:cNvPr id="3" name="Content Placeholder 2"/>
          <p:cNvSpPr>
            <a:spLocks noGrp="1"/>
          </p:cNvSpPr>
          <p:nvPr>
            <p:ph idx="1"/>
          </p:nvPr>
        </p:nvSpPr>
        <p:spPr>
          <a:xfrm>
            <a:off x="609600" y="914400"/>
            <a:ext cx="8382000" cy="4419600"/>
          </a:xfrm>
        </p:spPr>
        <p:txBody>
          <a:bodyPr/>
          <a:lstStyle/>
          <a:p>
            <a:pPr marL="514350" lvl="0" indent="-514350" algn="l" rtl="0">
              <a:buFont typeface="+mj-lt"/>
              <a:buAutoNum type="arabicPeriod"/>
            </a:pPr>
            <a:r>
              <a:rPr lang="en-US" sz="1800" dirty="0" smtClean="0">
                <a:solidFill>
                  <a:srgbClr val="2F1444"/>
                </a:solidFill>
              </a:rPr>
              <a:t>Breastfeeding  Handbook for physicians, 2nd Edition,  American Academy of Pediatrics, American College of Obstetricians and Gynecologists 2014</a:t>
            </a:r>
          </a:p>
          <a:p>
            <a:pPr marL="514350" lvl="0" indent="-514350" algn="l" rtl="0">
              <a:buFont typeface="+mj-lt"/>
              <a:buAutoNum type="arabicPeriod"/>
            </a:pPr>
            <a:r>
              <a:rPr lang="en-US" sz="1800" dirty="0" smtClean="0">
                <a:solidFill>
                  <a:srgbClr val="2F1444"/>
                </a:solidFill>
              </a:rPr>
              <a:t>Breastfeeding updates for the pediatrician PEDIATRIC CLINICS OF NORTH AMERICA 2013</a:t>
            </a:r>
          </a:p>
          <a:p>
            <a:pPr marL="514350" lvl="0" indent="-514350" algn="l" rtl="0">
              <a:buFont typeface="+mj-lt"/>
              <a:buAutoNum type="arabicPeriod"/>
            </a:pPr>
            <a:r>
              <a:rPr lang="en-US" sz="1800" dirty="0" smtClean="0">
                <a:solidFill>
                  <a:srgbClr val="2F1444"/>
                </a:solidFill>
              </a:rPr>
              <a:t>Lawrence, Ruth A. Breastfeeding: A guide for the medical profession. Seventh Edition; 2011</a:t>
            </a:r>
          </a:p>
          <a:p>
            <a:pPr marL="514350" lvl="0" indent="-514350" algn="l" rtl="0">
              <a:buFont typeface="+mj-lt"/>
              <a:buAutoNum type="arabicPeriod"/>
            </a:pPr>
            <a:r>
              <a:rPr lang="en-US" sz="1800" dirty="0" smtClean="0">
                <a:solidFill>
                  <a:srgbClr val="2F1444"/>
                </a:solidFill>
              </a:rPr>
              <a:t>Counseling the Nursing Mother , A  Lactation Consultant's Guide, Judith </a:t>
            </a:r>
            <a:r>
              <a:rPr lang="en-US" sz="1800" dirty="0" err="1" smtClean="0">
                <a:solidFill>
                  <a:srgbClr val="2F1444"/>
                </a:solidFill>
              </a:rPr>
              <a:t>Lauwers</a:t>
            </a:r>
            <a:r>
              <a:rPr lang="en-US" sz="1800" dirty="0" smtClean="0">
                <a:solidFill>
                  <a:srgbClr val="2F1444"/>
                </a:solidFill>
              </a:rPr>
              <a:t>, Anna Swisher 2011. </a:t>
            </a:r>
          </a:p>
          <a:p>
            <a:pPr marL="514350" lvl="0" indent="-514350" algn="l" rtl="0">
              <a:buFont typeface="+mj-lt"/>
              <a:buAutoNum type="arabicPeriod"/>
            </a:pPr>
            <a:r>
              <a:rPr lang="en-US" sz="1800" dirty="0" smtClean="0">
                <a:solidFill>
                  <a:srgbClr val="2F1444"/>
                </a:solidFill>
              </a:rPr>
              <a:t>Breastfeeding and human lactation, Jan Riordan and Karen </a:t>
            </a:r>
            <a:r>
              <a:rPr lang="en-US" sz="1800" dirty="0" err="1" smtClean="0">
                <a:solidFill>
                  <a:srgbClr val="2F1444"/>
                </a:solidFill>
              </a:rPr>
              <a:t>Wambach</a:t>
            </a:r>
            <a:r>
              <a:rPr lang="en-US" sz="1800" dirty="0" smtClean="0">
                <a:solidFill>
                  <a:srgbClr val="2F1444"/>
                </a:solidFill>
              </a:rPr>
              <a:t> 2010</a:t>
            </a:r>
          </a:p>
          <a:p>
            <a:pPr marL="514350" lvl="0" indent="-514350" algn="l" rtl="0">
              <a:buFont typeface="+mj-lt"/>
              <a:buAutoNum type="arabicPeriod"/>
            </a:pPr>
            <a:r>
              <a:rPr lang="en-US" sz="1800" dirty="0" smtClean="0">
                <a:solidFill>
                  <a:srgbClr val="2F1444"/>
                </a:solidFill>
              </a:rPr>
              <a:t>AMERICAN JOURNAL OF HUMAN BIOLOGY 22:50–54 (2010) </a:t>
            </a:r>
          </a:p>
          <a:p>
            <a:pPr marL="514350" lvl="0" indent="-514350" algn="l" rtl="0">
              <a:buFont typeface="+mj-lt"/>
              <a:buAutoNum type="arabicPeriod"/>
            </a:pPr>
            <a:r>
              <a:rPr lang="en-US" sz="1800" dirty="0" smtClean="0">
                <a:solidFill>
                  <a:srgbClr val="2F1444"/>
                </a:solidFill>
              </a:rPr>
              <a:t>ABM Clinical Protocol #3: Hospital Guidelines for the Use of Supplementary Feedings in the Healthy Term Breastfed Neonate, Revised 2009</a:t>
            </a:r>
          </a:p>
          <a:p>
            <a:pPr marL="514350" lvl="0" indent="-514350" algn="l" rtl="0">
              <a:buFont typeface="+mj-lt"/>
              <a:buAutoNum type="arabicPeriod"/>
            </a:pPr>
            <a:r>
              <a:rPr lang="en-US" sz="1800" dirty="0" smtClean="0">
                <a:solidFill>
                  <a:srgbClr val="2F1444"/>
                </a:solidFill>
              </a:rPr>
              <a:t>Breast Milk the Best Nutrition  for Infants ,Nestle </a:t>
            </a:r>
            <a:r>
              <a:rPr lang="en-US" sz="1800" dirty="0" err="1" smtClean="0">
                <a:solidFill>
                  <a:srgbClr val="2F1444"/>
                </a:solidFill>
              </a:rPr>
              <a:t>ppt</a:t>
            </a:r>
            <a:r>
              <a:rPr lang="en-US" sz="1800" dirty="0" smtClean="0">
                <a:solidFill>
                  <a:srgbClr val="2F1444"/>
                </a:solidFill>
              </a:rPr>
              <a:t> 2013</a:t>
            </a:r>
          </a:p>
          <a:p>
            <a:pPr marL="514350" lvl="0" indent="-514350" algn="l" rtl="0">
              <a:buFont typeface="+mj-lt"/>
              <a:buAutoNum type="arabicPeriod"/>
            </a:pPr>
            <a:r>
              <a:rPr lang="en-US" sz="1800" dirty="0" smtClean="0">
                <a:solidFill>
                  <a:srgbClr val="2F1444"/>
                </a:solidFill>
              </a:rPr>
              <a:t>Making More Milk LLL</a:t>
            </a:r>
            <a:r>
              <a:rPr lang="ar-SA" sz="1800" dirty="0" smtClean="0">
                <a:solidFill>
                  <a:srgbClr val="2F1444"/>
                </a:solidFill>
              </a:rPr>
              <a:t> و</a:t>
            </a:r>
            <a:r>
              <a:rPr lang="en-US" sz="1800" dirty="0" smtClean="0">
                <a:solidFill>
                  <a:srgbClr val="2F1444"/>
                </a:solidFill>
              </a:rPr>
              <a:t>Diana West, IBCLC, and</a:t>
            </a:r>
            <a:r>
              <a:rPr lang="ar-SA" sz="1800" dirty="0" smtClean="0">
                <a:solidFill>
                  <a:srgbClr val="2F1444"/>
                </a:solidFill>
              </a:rPr>
              <a:t>. </a:t>
            </a:r>
            <a:r>
              <a:rPr lang="en-US" sz="1800" dirty="0" smtClean="0">
                <a:solidFill>
                  <a:srgbClr val="2F1444"/>
                </a:solidFill>
              </a:rPr>
              <a:t>2009</a:t>
            </a:r>
            <a:r>
              <a:rPr lang="ar-SA" sz="1800" dirty="0" smtClean="0">
                <a:solidFill>
                  <a:srgbClr val="2F1444"/>
                </a:solidFill>
              </a:rPr>
              <a:t>.</a:t>
            </a:r>
            <a:endParaRPr lang="fa-IR" sz="1800" dirty="0" smtClean="0">
              <a:solidFill>
                <a:srgbClr val="2F1444"/>
              </a:solidFill>
            </a:endParaRPr>
          </a:p>
          <a:p>
            <a:pPr marL="514350" lvl="0" indent="-514350" algn="l" rtl="0">
              <a:buFont typeface="+mj-lt"/>
              <a:buAutoNum type="arabicPeriod"/>
            </a:pPr>
            <a:r>
              <a:rPr lang="en-US" sz="1800" dirty="0">
                <a:solidFill>
                  <a:srgbClr val="2F1444"/>
                </a:solidFill>
              </a:rPr>
              <a:t>RELACTATION </a:t>
            </a:r>
            <a:r>
              <a:rPr lang="fa-IR" sz="1800" dirty="0" smtClean="0">
                <a:solidFill>
                  <a:srgbClr val="2F1444"/>
                </a:solidFill>
              </a:rPr>
              <a:t> </a:t>
            </a:r>
            <a:r>
              <a:rPr lang="en-US" sz="1800" dirty="0">
                <a:solidFill>
                  <a:srgbClr val="2F1444"/>
                </a:solidFill>
              </a:rPr>
              <a:t>World Health Organization 1998 </a:t>
            </a:r>
            <a:endParaRPr lang="en-US" sz="1800" dirty="0" smtClean="0">
              <a:solidFill>
                <a:srgbClr val="2F1444"/>
              </a:solidFill>
            </a:endParaRPr>
          </a:p>
        </p:txBody>
      </p:sp>
    </p:spTree>
    <p:extLst>
      <p:ext uri="{BB962C8B-B14F-4D97-AF65-F5344CB8AC3E}">
        <p14:creationId xmlns="" xmlns:p14="http://schemas.microsoft.com/office/powerpoint/2010/main" val="28096309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001000" cy="4525962"/>
          </a:xfrm>
        </p:spPr>
        <p:txBody>
          <a:bodyPr>
            <a:noAutofit/>
          </a:bodyPr>
          <a:lstStyle/>
          <a:p>
            <a:pPr algn="just"/>
            <a:r>
              <a:rPr lang="fa-IR" sz="3200" b="1" dirty="0" err="1">
                <a:cs typeface="B Nazanin" panose="00000400000000000000" pitchFamily="2" charset="-78"/>
              </a:rPr>
              <a:t>تغذيه</a:t>
            </a:r>
            <a:r>
              <a:rPr lang="fa-IR" sz="3200" b="1" dirty="0">
                <a:cs typeface="B Nazanin" panose="00000400000000000000" pitchFamily="2" charset="-78"/>
              </a:rPr>
              <a:t> با </a:t>
            </a:r>
            <a:r>
              <a:rPr lang="fa-IR" sz="3200" b="1" dirty="0" err="1">
                <a:cs typeface="B Nazanin" panose="00000400000000000000" pitchFamily="2" charset="-78"/>
              </a:rPr>
              <a:t>شير</a:t>
            </a:r>
            <a:r>
              <a:rPr lang="fa-IR" sz="3200" b="1" dirty="0">
                <a:cs typeface="B Nazanin" panose="00000400000000000000" pitchFamily="2" charset="-78"/>
              </a:rPr>
              <a:t> </a:t>
            </a:r>
            <a:r>
              <a:rPr lang="fa-IR" sz="3200" b="1" dirty="0" smtClean="0">
                <a:cs typeface="B Nazanin" panose="00000400000000000000" pitchFamily="2" charset="-78"/>
              </a:rPr>
              <a:t>کمکی</a:t>
            </a:r>
            <a:r>
              <a:rPr lang="en-US" sz="3200" b="1" dirty="0">
                <a:cs typeface="B Nazanin" panose="00000400000000000000" pitchFamily="2" charset="-78"/>
              </a:rPr>
              <a:t>feedings</a:t>
            </a:r>
            <a:r>
              <a:rPr lang="fa-IR" sz="3200" b="1" dirty="0" smtClean="0">
                <a:cs typeface="B Nazanin" panose="00000400000000000000" pitchFamily="2" charset="-78"/>
              </a:rPr>
              <a:t> </a:t>
            </a:r>
            <a:r>
              <a:rPr lang="en-US" sz="3200" b="1" dirty="0">
                <a:cs typeface="B Nazanin" panose="00000400000000000000" pitchFamily="2" charset="-78"/>
              </a:rPr>
              <a:t>Supplement</a:t>
            </a:r>
            <a:endParaRPr lang="fa-IR" sz="3200" b="1" dirty="0" smtClean="0">
              <a:cs typeface="B Nazanin" panose="00000400000000000000" pitchFamily="2" charset="-78"/>
            </a:endParaRPr>
          </a:p>
          <a:p>
            <a:pPr algn="just"/>
            <a:r>
              <a:rPr lang="fa-IR" sz="3200" dirty="0" smtClean="0">
                <a:cs typeface="B Nazanin" panose="00000400000000000000" pitchFamily="2" charset="-78"/>
              </a:rPr>
              <a:t>شیری که جایگزین </a:t>
            </a:r>
            <a:r>
              <a:rPr lang="fa-IR" sz="3200" i="1" u="sng" dirty="0" smtClean="0">
                <a:cs typeface="B Nazanin" panose="00000400000000000000" pitchFamily="2" charset="-78"/>
              </a:rPr>
              <a:t>و یا همراه شیرمادر داده </a:t>
            </a:r>
            <a:r>
              <a:rPr lang="fa-IR" sz="3200" dirty="0" smtClean="0">
                <a:cs typeface="B Nazanin" panose="00000400000000000000" pitchFamily="2" charset="-78"/>
              </a:rPr>
              <a:t>می شود</a:t>
            </a:r>
          </a:p>
          <a:p>
            <a:pPr algn="just"/>
            <a:r>
              <a:rPr lang="fa-IR" sz="3200" dirty="0" smtClean="0">
                <a:cs typeface="B Nazanin" panose="00000400000000000000" pitchFamily="2" charset="-78"/>
              </a:rPr>
              <a:t>ممکن است شامل: </a:t>
            </a:r>
          </a:p>
          <a:p>
            <a:pPr lvl="1" algn="just"/>
            <a:r>
              <a:rPr lang="fa-IR" sz="2800" dirty="0" smtClean="0">
                <a:cs typeface="B Nazanin" panose="00000400000000000000" pitchFamily="2" charset="-78"/>
              </a:rPr>
              <a:t>شیر دوشیده شده ، شیر بانک شیر و </a:t>
            </a:r>
          </a:p>
          <a:p>
            <a:pPr lvl="1" algn="just"/>
            <a:r>
              <a:rPr lang="fa-IR" sz="2800" dirty="0" smtClean="0">
                <a:cs typeface="B Nazanin" panose="00000400000000000000" pitchFamily="2" charset="-78"/>
              </a:rPr>
              <a:t>جانشین های شیرمادر / شیر مصنوعی </a:t>
            </a:r>
          </a:p>
          <a:p>
            <a:pPr algn="just"/>
            <a:r>
              <a:rPr lang="fa-IR" sz="3200" b="1" dirty="0" err="1" smtClean="0">
                <a:cs typeface="B Nazanin" panose="00000400000000000000" pitchFamily="2" charset="-78"/>
              </a:rPr>
              <a:t>تغذيه</a:t>
            </a:r>
            <a:r>
              <a:rPr lang="fa-IR" sz="3200" b="1" dirty="0" smtClean="0">
                <a:cs typeface="B Nazanin" panose="00000400000000000000" pitchFamily="2" charset="-78"/>
              </a:rPr>
              <a:t> تکمیلی</a:t>
            </a:r>
            <a:r>
              <a:rPr lang="en-US" sz="3200" b="1" dirty="0">
                <a:cs typeface="B Nazanin" panose="00000400000000000000" pitchFamily="2" charset="-78"/>
              </a:rPr>
              <a:t>Complementary feedings</a:t>
            </a:r>
            <a:endParaRPr lang="fa-IR" sz="3200" b="1" dirty="0" smtClean="0">
              <a:cs typeface="B Nazanin" panose="00000400000000000000" pitchFamily="2" charset="-78"/>
            </a:endParaRPr>
          </a:p>
          <a:p>
            <a:pPr algn="just"/>
            <a:r>
              <a:rPr lang="fa-IR" sz="3200" dirty="0" smtClean="0">
                <a:cs typeface="B Nazanin" panose="00000400000000000000" pitchFamily="2" charset="-78"/>
              </a:rPr>
              <a:t>غذای کمکی که </a:t>
            </a:r>
            <a:r>
              <a:rPr lang="fa-IR" sz="3200" dirty="0" err="1" smtClean="0">
                <a:cs typeface="B Nazanin" panose="00000400000000000000" pitchFamily="2" charset="-78"/>
              </a:rPr>
              <a:t>درکنارشیرمادرداده</a:t>
            </a:r>
            <a:r>
              <a:rPr lang="fa-IR" sz="3200" dirty="0">
                <a:cs typeface="B Nazanin" panose="00000400000000000000" pitchFamily="2" charset="-78"/>
              </a:rPr>
              <a:t> </a:t>
            </a:r>
            <a:r>
              <a:rPr lang="fa-IR" sz="3200" dirty="0" smtClean="0">
                <a:cs typeface="B Nazanin" panose="00000400000000000000" pitchFamily="2" charset="-78"/>
              </a:rPr>
              <a:t>میشود، </a:t>
            </a:r>
            <a:r>
              <a:rPr lang="fa-IR" sz="3200" dirty="0" err="1" smtClean="0">
                <a:cs typeface="B Nazanin" panose="00000400000000000000" pitchFamily="2" charset="-78"/>
              </a:rPr>
              <a:t>وقتیکه</a:t>
            </a:r>
            <a:r>
              <a:rPr lang="fa-IR" sz="3200" dirty="0" smtClean="0">
                <a:cs typeface="B Nazanin" panose="00000400000000000000" pitchFamily="2" charset="-78"/>
              </a:rPr>
              <a:t> شیرمادر دیگر  </a:t>
            </a:r>
            <a:r>
              <a:rPr lang="fa-IR" sz="3200" dirty="0" err="1" smtClean="0">
                <a:cs typeface="B Nazanin" panose="00000400000000000000" pitchFamily="2" charset="-78"/>
              </a:rPr>
              <a:t>بتنهائی</a:t>
            </a:r>
            <a:r>
              <a:rPr lang="fa-IR" sz="3200" dirty="0" smtClean="0">
                <a:cs typeface="B Nazanin" panose="00000400000000000000" pitchFamily="2" charset="-78"/>
              </a:rPr>
              <a:t> کافی نیست </a:t>
            </a:r>
            <a:r>
              <a:rPr lang="fa-IR" sz="2800" dirty="0" smtClean="0">
                <a:cs typeface="B Nazanin" panose="00000400000000000000" pitchFamily="2" charset="-78"/>
              </a:rPr>
              <a:t>. </a:t>
            </a:r>
            <a:endParaRPr lang="en-US" sz="2800" dirty="0" smtClean="0">
              <a:cs typeface="B Nazanin" panose="00000400000000000000" pitchFamily="2" charset="-78"/>
            </a:endParaRPr>
          </a:p>
        </p:txBody>
      </p:sp>
      <p:graphicFrame>
        <p:nvGraphicFramePr>
          <p:cNvPr id="4" name="Diagram 3"/>
          <p:cNvGraphicFramePr/>
          <p:nvPr>
            <p:extLst>
              <p:ext uri="{D42A27DB-BD31-4B8C-83A1-F6EECF244321}">
                <p14:modId xmlns="" xmlns:p14="http://schemas.microsoft.com/office/powerpoint/2010/main" val="1026656374"/>
              </p:ext>
            </p:extLst>
          </p:nvPr>
        </p:nvGraphicFramePr>
        <p:xfrm>
          <a:off x="457200" y="274638"/>
          <a:ext cx="8229600" cy="1020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967468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8077200" cy="4495800"/>
          </a:xfrm>
        </p:spPr>
        <p:txBody>
          <a:bodyPr/>
          <a:lstStyle/>
          <a:p>
            <a:pPr algn="just">
              <a:lnSpc>
                <a:spcPct val="150000"/>
              </a:lnSpc>
            </a:pPr>
            <a:r>
              <a:rPr lang="fa-IR" sz="3200" dirty="0" smtClean="0">
                <a:cs typeface="B Nazanin" panose="00000400000000000000" pitchFamily="2" charset="-78"/>
              </a:rPr>
              <a:t>شامل مواد مغذی اضافی برای افزایش کالری شیرمادر </a:t>
            </a:r>
          </a:p>
          <a:p>
            <a:pPr marL="109537" indent="0" algn="just">
              <a:lnSpc>
                <a:spcPct val="150000"/>
              </a:lnSpc>
              <a:buNone/>
            </a:pPr>
            <a:r>
              <a:rPr lang="fa-IR" sz="3200" dirty="0" smtClean="0">
                <a:cs typeface="B Nazanin" panose="00000400000000000000" pitchFamily="2" charset="-78"/>
              </a:rPr>
              <a:t> ( مانند </a:t>
            </a:r>
            <a:r>
              <a:rPr lang="fa-IR" sz="3200" dirty="0" err="1" smtClean="0">
                <a:cs typeface="B Nazanin" panose="00000400000000000000" pitchFamily="2" charset="-78"/>
              </a:rPr>
              <a:t>فورتیفایرهای</a:t>
            </a:r>
            <a:r>
              <a:rPr lang="fa-IR" sz="3200" dirty="0" smtClean="0">
                <a:cs typeface="B Nazanin" panose="00000400000000000000" pitchFamily="2" charset="-78"/>
              </a:rPr>
              <a:t> شیر انسان ) </a:t>
            </a:r>
          </a:p>
          <a:p>
            <a:pPr algn="just">
              <a:lnSpc>
                <a:spcPct val="150000"/>
              </a:lnSpc>
            </a:pPr>
            <a:r>
              <a:rPr lang="fa-IR" sz="3200" dirty="0" smtClean="0">
                <a:cs typeface="B Nazanin" panose="00000400000000000000" pitchFamily="2" charset="-78"/>
              </a:rPr>
              <a:t>دو نکته را باید </a:t>
            </a:r>
            <a:r>
              <a:rPr lang="fa-IR" sz="3200" dirty="0">
                <a:cs typeface="B Nazanin" panose="00000400000000000000" pitchFamily="2" charset="-78"/>
              </a:rPr>
              <a:t>در تجویز </a:t>
            </a:r>
            <a:r>
              <a:rPr lang="fa-IR" sz="3200" dirty="0" err="1">
                <a:cs typeface="B Nazanin" panose="00000400000000000000" pitchFamily="2" charset="-78"/>
              </a:rPr>
              <a:t>شير</a:t>
            </a:r>
            <a:r>
              <a:rPr lang="fa-IR" sz="3200" dirty="0">
                <a:cs typeface="B Nazanin" panose="00000400000000000000" pitchFamily="2" charset="-78"/>
              </a:rPr>
              <a:t> </a:t>
            </a:r>
            <a:r>
              <a:rPr lang="fa-IR" sz="3200" dirty="0" smtClean="0">
                <a:cs typeface="B Nazanin" panose="00000400000000000000" pitchFamily="2" charset="-78"/>
              </a:rPr>
              <a:t>کمکی و مکمل یاری به خاطر داشت:</a:t>
            </a:r>
          </a:p>
          <a:p>
            <a:pPr marL="906463" lvl="1" indent="-514350" algn="just">
              <a:lnSpc>
                <a:spcPct val="150000"/>
              </a:lnSpc>
              <a:buFont typeface="+mj-lt"/>
              <a:buAutoNum type="arabicPeriod"/>
            </a:pPr>
            <a:r>
              <a:rPr lang="fa-IR" sz="2800" b="1" dirty="0" smtClean="0">
                <a:cs typeface="B Nazanin" panose="00000400000000000000" pitchFamily="2" charset="-78"/>
              </a:rPr>
              <a:t>انتخاب نوع</a:t>
            </a:r>
          </a:p>
          <a:p>
            <a:pPr marL="906463" lvl="1" indent="-514350" algn="just">
              <a:lnSpc>
                <a:spcPct val="150000"/>
              </a:lnSpc>
              <a:buFont typeface="+mj-lt"/>
              <a:buAutoNum type="arabicPeriod"/>
            </a:pPr>
            <a:r>
              <a:rPr lang="fa-IR" sz="2800" b="1" dirty="0" smtClean="0">
                <a:cs typeface="B Nazanin" panose="00000400000000000000" pitchFamily="2" charset="-78"/>
              </a:rPr>
              <a:t>انتخاب روشی </a:t>
            </a:r>
            <a:r>
              <a:rPr lang="fa-IR" sz="2800" dirty="0" smtClean="0">
                <a:cs typeface="B Nazanin" panose="00000400000000000000" pitchFamily="2" charset="-78"/>
              </a:rPr>
              <a:t>که مکمل استفاده می شود . </a:t>
            </a:r>
          </a:p>
        </p:txBody>
      </p:sp>
      <p:graphicFrame>
        <p:nvGraphicFramePr>
          <p:cNvPr id="4" name="Diagram 3"/>
          <p:cNvGraphicFramePr/>
          <p:nvPr>
            <p:extLst>
              <p:ext uri="{D42A27DB-BD31-4B8C-83A1-F6EECF244321}">
                <p14:modId xmlns="" xmlns:p14="http://schemas.microsoft.com/office/powerpoint/2010/main" val="4100190467"/>
              </p:ext>
            </p:extLst>
          </p:nvPr>
        </p:nvGraphicFramePr>
        <p:xfrm>
          <a:off x="457200" y="274638"/>
          <a:ext cx="8229600" cy="109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t="6498"/>
          <a:stretch/>
        </p:blipFill>
        <p:spPr bwMode="auto">
          <a:xfrm>
            <a:off x="855406" y="3657599"/>
            <a:ext cx="1676400" cy="2147113"/>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753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153400" cy="4525962"/>
          </a:xfrm>
        </p:spPr>
        <p:txBody>
          <a:bodyPr/>
          <a:lstStyle/>
          <a:p>
            <a:pPr lvl="0">
              <a:lnSpc>
                <a:spcPct val="150000"/>
              </a:lnSpc>
              <a:buClr>
                <a:srgbClr val="72A376"/>
              </a:buClr>
            </a:pPr>
            <a:r>
              <a:rPr lang="fa-IR" sz="3200" b="1" dirty="0">
                <a:solidFill>
                  <a:prstClr val="black"/>
                </a:solidFill>
                <a:cs typeface="B Nazanin" panose="00000400000000000000" pitchFamily="2" charset="-78"/>
              </a:rPr>
              <a:t>متاسفانه در بیمارستان </a:t>
            </a:r>
            <a:r>
              <a:rPr lang="fa-IR" sz="3200" b="1" dirty="0" smtClean="0">
                <a:solidFill>
                  <a:prstClr val="black"/>
                </a:solidFill>
                <a:cs typeface="B Nazanin" panose="00000400000000000000" pitchFamily="2" charset="-78"/>
              </a:rPr>
              <a:t>ها تجویز  </a:t>
            </a:r>
            <a:r>
              <a:rPr lang="fa-IR" sz="3200" b="1" dirty="0" err="1" smtClean="0">
                <a:solidFill>
                  <a:prstClr val="black"/>
                </a:solidFill>
                <a:cs typeface="B Nazanin" panose="00000400000000000000" pitchFamily="2" charset="-78"/>
              </a:rPr>
              <a:t>شير</a:t>
            </a:r>
            <a:r>
              <a:rPr lang="fa-IR" sz="3200" b="1" dirty="0" smtClean="0">
                <a:solidFill>
                  <a:prstClr val="black"/>
                </a:solidFill>
                <a:cs typeface="B Nazanin" panose="00000400000000000000" pitchFamily="2" charset="-78"/>
              </a:rPr>
              <a:t> کمکی با </a:t>
            </a:r>
            <a:r>
              <a:rPr lang="fa-IR" sz="3200" b="1" dirty="0">
                <a:solidFill>
                  <a:prstClr val="black"/>
                </a:solidFill>
                <a:cs typeface="B Nazanin" panose="00000400000000000000" pitchFamily="2" charset="-78"/>
              </a:rPr>
              <a:t>شیرخشک </a:t>
            </a:r>
            <a:r>
              <a:rPr lang="fa-IR" sz="3200" b="1" dirty="0" smtClean="0">
                <a:solidFill>
                  <a:prstClr val="black"/>
                </a:solidFill>
                <a:cs typeface="B Nazanin" panose="00000400000000000000" pitchFamily="2" charset="-78"/>
              </a:rPr>
              <a:t>رایج </a:t>
            </a:r>
            <a:r>
              <a:rPr lang="fa-IR" sz="3200" b="1" dirty="0">
                <a:solidFill>
                  <a:prstClr val="black"/>
                </a:solidFill>
                <a:cs typeface="B Nazanin" panose="00000400000000000000" pitchFamily="2" charset="-78"/>
              </a:rPr>
              <a:t>است . </a:t>
            </a:r>
          </a:p>
          <a:p>
            <a:pPr lvl="0">
              <a:lnSpc>
                <a:spcPct val="150000"/>
              </a:lnSpc>
              <a:buClr>
                <a:srgbClr val="72A376"/>
              </a:buClr>
            </a:pPr>
            <a:r>
              <a:rPr lang="fa-IR" sz="3200" b="1" dirty="0" smtClean="0">
                <a:solidFill>
                  <a:prstClr val="black"/>
                </a:solidFill>
                <a:cs typeface="B Nazanin" panose="00000400000000000000" pitchFamily="2" charset="-78"/>
              </a:rPr>
              <a:t>نتیجه : </a:t>
            </a:r>
            <a:endParaRPr lang="fa-IR" sz="3200" b="1" dirty="0">
              <a:solidFill>
                <a:prstClr val="black"/>
              </a:solidFill>
              <a:cs typeface="B Nazanin" panose="00000400000000000000" pitchFamily="2" charset="-78"/>
            </a:endParaRPr>
          </a:p>
          <a:p>
            <a:pPr lvl="1">
              <a:lnSpc>
                <a:spcPct val="150000"/>
              </a:lnSpc>
              <a:buClr>
                <a:srgbClr val="72A376"/>
              </a:buClr>
            </a:pPr>
            <a:r>
              <a:rPr lang="fa-IR" sz="2800" dirty="0" smtClean="0">
                <a:solidFill>
                  <a:prstClr val="black"/>
                </a:solidFill>
                <a:cs typeface="B Nazanin" panose="00000400000000000000" pitchFamily="2" charset="-78"/>
              </a:rPr>
              <a:t>کاهش </a:t>
            </a:r>
            <a:r>
              <a:rPr lang="fa-IR" sz="2800" dirty="0">
                <a:solidFill>
                  <a:prstClr val="black"/>
                </a:solidFill>
                <a:cs typeface="B Nazanin" panose="00000400000000000000" pitchFamily="2" charset="-78"/>
              </a:rPr>
              <a:t>اعتماد به نفس مادر </a:t>
            </a:r>
            <a:r>
              <a:rPr lang="fa-IR" sz="2800" dirty="0" smtClean="0">
                <a:solidFill>
                  <a:prstClr val="black"/>
                </a:solidFill>
                <a:cs typeface="B Nazanin" panose="00000400000000000000" pitchFamily="2" charset="-78"/>
              </a:rPr>
              <a:t>در توانائی برآورد نیازهای تغذیه ای </a:t>
            </a:r>
            <a:r>
              <a:rPr lang="fa-IR" sz="2800" dirty="0" err="1" smtClean="0">
                <a:solidFill>
                  <a:prstClr val="black"/>
                </a:solidFill>
                <a:cs typeface="B Nazanin" panose="00000400000000000000" pitchFamily="2" charset="-78"/>
              </a:rPr>
              <a:t>شیرخوارش</a:t>
            </a:r>
            <a:r>
              <a:rPr lang="fa-IR" sz="2800" dirty="0" smtClean="0">
                <a:solidFill>
                  <a:prstClr val="black"/>
                </a:solidFill>
                <a:cs typeface="B Nazanin" panose="00000400000000000000" pitchFamily="2" charset="-78"/>
              </a:rPr>
              <a:t> </a:t>
            </a:r>
            <a:endParaRPr lang="fa-IR" sz="2800" dirty="0">
              <a:solidFill>
                <a:prstClr val="black"/>
              </a:solidFill>
              <a:cs typeface="B Nazanin" panose="00000400000000000000" pitchFamily="2" charset="-78"/>
            </a:endParaRPr>
          </a:p>
          <a:p>
            <a:pPr lvl="1">
              <a:lnSpc>
                <a:spcPct val="150000"/>
              </a:lnSpc>
              <a:buClr>
                <a:srgbClr val="72A376"/>
              </a:buClr>
            </a:pPr>
            <a:r>
              <a:rPr lang="fa-IR" sz="2800" dirty="0">
                <a:solidFill>
                  <a:prstClr val="black"/>
                </a:solidFill>
                <a:cs typeface="B Nazanin" panose="00000400000000000000" pitchFamily="2" charset="-78"/>
              </a:rPr>
              <a:t>تداوم تغذیه با </a:t>
            </a:r>
            <a:r>
              <a:rPr lang="fa-IR" sz="2800" dirty="0" err="1" smtClean="0">
                <a:solidFill>
                  <a:prstClr val="black"/>
                </a:solidFill>
                <a:cs typeface="B Nazanin" panose="00000400000000000000" pitchFamily="2" charset="-78"/>
              </a:rPr>
              <a:t>شیرمصنوعی</a:t>
            </a:r>
            <a:r>
              <a:rPr lang="fa-IR" sz="2800" dirty="0" smtClean="0">
                <a:solidFill>
                  <a:prstClr val="black"/>
                </a:solidFill>
                <a:cs typeface="B Nazanin" panose="00000400000000000000" pitchFamily="2" charset="-78"/>
              </a:rPr>
              <a:t> و نهایتا تداخل </a:t>
            </a:r>
            <a:r>
              <a:rPr lang="fa-IR" sz="2800" dirty="0" err="1" smtClean="0">
                <a:solidFill>
                  <a:prstClr val="black"/>
                </a:solidFill>
                <a:cs typeface="B Nazanin" panose="00000400000000000000" pitchFamily="2" charset="-78"/>
              </a:rPr>
              <a:t>درتداوم</a:t>
            </a:r>
            <a:r>
              <a:rPr lang="fa-IR" sz="2800" dirty="0" smtClean="0">
                <a:solidFill>
                  <a:prstClr val="black"/>
                </a:solidFill>
                <a:cs typeface="B Nazanin" panose="00000400000000000000" pitchFamily="2" charset="-78"/>
              </a:rPr>
              <a:t> </a:t>
            </a:r>
            <a:r>
              <a:rPr lang="fa-IR" sz="2800" dirty="0">
                <a:solidFill>
                  <a:prstClr val="black"/>
                </a:solidFill>
                <a:cs typeface="B Nazanin" panose="00000400000000000000" pitchFamily="2" charset="-78"/>
              </a:rPr>
              <a:t>تغذیه با </a:t>
            </a:r>
            <a:r>
              <a:rPr lang="fa-IR" sz="2800" dirty="0" smtClean="0">
                <a:solidFill>
                  <a:prstClr val="black"/>
                </a:solidFill>
                <a:cs typeface="B Nazanin" panose="00000400000000000000" pitchFamily="2" charset="-78"/>
              </a:rPr>
              <a:t>شیرمادر</a:t>
            </a:r>
            <a:endParaRPr lang="fa-IR" sz="2800" dirty="0">
              <a:solidFill>
                <a:prstClr val="black"/>
              </a:solidFill>
              <a:cs typeface="B Nazanin" panose="00000400000000000000" pitchFamily="2" charset="-78"/>
            </a:endParaRPr>
          </a:p>
        </p:txBody>
      </p:sp>
      <p:graphicFrame>
        <p:nvGraphicFramePr>
          <p:cNvPr id="4" name="Diagram 3"/>
          <p:cNvGraphicFramePr/>
          <p:nvPr>
            <p:extLst>
              <p:ext uri="{D42A27DB-BD31-4B8C-83A1-F6EECF244321}">
                <p14:modId xmlns="" xmlns:p14="http://schemas.microsoft.com/office/powerpoint/2010/main" val="191458970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0"/>
            <a:ext cx="8610600" cy="4191000"/>
          </a:xfrm>
        </p:spPr>
        <p:txBody>
          <a:bodyPr/>
          <a:lstStyle/>
          <a:p>
            <a:pPr marL="566737" indent="-457200" algn="r">
              <a:buFont typeface="+mj-lt"/>
              <a:buAutoNum type="arabicPeriod"/>
            </a:pPr>
            <a:r>
              <a:rPr lang="fa-IR" sz="3200" dirty="0" smtClean="0">
                <a:cs typeface="B Nazanin" panose="00000400000000000000" pitchFamily="2" charset="-78"/>
              </a:rPr>
              <a:t>تصور نداشتن شیر و ناکافی بودن ترشح </a:t>
            </a:r>
            <a:r>
              <a:rPr lang="fa-IR" sz="3200" dirty="0" err="1" smtClean="0">
                <a:cs typeface="B Nazanin" panose="00000400000000000000" pitchFamily="2" charset="-78"/>
              </a:rPr>
              <a:t>کلستروم</a:t>
            </a:r>
            <a:r>
              <a:rPr lang="fa-IR" sz="3200" dirty="0" smtClean="0">
                <a:cs typeface="B Nazanin" panose="00000400000000000000" pitchFamily="2" charset="-78"/>
              </a:rPr>
              <a:t> تا آمدن شیر  </a:t>
            </a:r>
          </a:p>
          <a:p>
            <a:pPr marL="708025" lvl="1" indent="-342900"/>
            <a:r>
              <a:rPr lang="fa-IR" sz="2400" dirty="0" smtClean="0">
                <a:cs typeface="B Nazanin" panose="00000400000000000000" pitchFamily="2" charset="-78"/>
              </a:rPr>
              <a:t>تغییر فلور میکروبی روده </a:t>
            </a:r>
          </a:p>
          <a:p>
            <a:pPr marL="708025" lvl="1" indent="-342900"/>
            <a:r>
              <a:rPr lang="fa-IR" sz="2400" dirty="0" smtClean="0">
                <a:cs typeface="B Nazanin" panose="00000400000000000000" pitchFamily="2" charset="-78"/>
              </a:rPr>
              <a:t>حساس کردن شیرخوار </a:t>
            </a:r>
          </a:p>
          <a:p>
            <a:pPr marL="708025" lvl="1" indent="-342900"/>
            <a:r>
              <a:rPr lang="fa-IR" sz="2400" dirty="0" smtClean="0">
                <a:cs typeface="B Nazanin" panose="00000400000000000000" pitchFamily="2" charset="-78"/>
              </a:rPr>
              <a:t>افزایش احتمال اسهال </a:t>
            </a:r>
          </a:p>
          <a:p>
            <a:pPr marL="708025" lvl="1" indent="-342900"/>
            <a:r>
              <a:rPr lang="fa-IR" sz="2400" dirty="0" smtClean="0">
                <a:cs typeface="B Nazanin" panose="00000400000000000000" pitchFamily="2" charset="-78"/>
              </a:rPr>
              <a:t>ایجاد اختلال در قانون عرضه و تقاضای تولید شیر در پستان </a:t>
            </a:r>
          </a:p>
          <a:p>
            <a:pPr marL="566737" indent="-457200" algn="r">
              <a:buFont typeface="+mj-lt"/>
              <a:buAutoNum type="arabicPeriod"/>
            </a:pPr>
            <a:r>
              <a:rPr lang="fa-IR" sz="3200" dirty="0" smtClean="0">
                <a:cs typeface="B Nazanin" panose="00000400000000000000" pitchFamily="2" charset="-78"/>
              </a:rPr>
              <a:t>نگرانی </a:t>
            </a:r>
            <a:r>
              <a:rPr lang="fa-IR" sz="3200" dirty="0" err="1" smtClean="0">
                <a:cs typeface="B Nazanin" panose="00000400000000000000" pitchFamily="2" charset="-78"/>
              </a:rPr>
              <a:t>درموردکاهش</a:t>
            </a:r>
            <a:r>
              <a:rPr lang="fa-IR" sz="3200" dirty="0" smtClean="0">
                <a:cs typeface="B Nazanin" panose="00000400000000000000" pitchFamily="2" charset="-78"/>
              </a:rPr>
              <a:t> </a:t>
            </a:r>
            <a:r>
              <a:rPr lang="fa-IR" sz="3200" dirty="0" err="1" smtClean="0">
                <a:cs typeface="B Nazanin" panose="00000400000000000000" pitchFamily="2" charset="-78"/>
              </a:rPr>
              <a:t>وزن،کمبود</a:t>
            </a:r>
            <a:r>
              <a:rPr lang="fa-IR" sz="3200" dirty="0" smtClean="0">
                <a:cs typeface="B Nazanin" panose="00000400000000000000" pitchFamily="2" charset="-78"/>
              </a:rPr>
              <a:t> آب </a:t>
            </a:r>
            <a:r>
              <a:rPr lang="fa-IR" sz="3200" dirty="0" err="1" smtClean="0">
                <a:cs typeface="B Nazanin" panose="00000400000000000000" pitchFamily="2" charset="-78"/>
              </a:rPr>
              <a:t>بدن،افت</a:t>
            </a:r>
            <a:r>
              <a:rPr lang="fa-IR" sz="3200" dirty="0" smtClean="0">
                <a:cs typeface="B Nazanin" panose="00000400000000000000" pitchFamily="2" charset="-78"/>
              </a:rPr>
              <a:t> </a:t>
            </a:r>
            <a:r>
              <a:rPr lang="fa-IR" sz="3200" dirty="0" err="1" smtClean="0">
                <a:cs typeface="B Nazanin" panose="00000400000000000000" pitchFamily="2" charset="-78"/>
              </a:rPr>
              <a:t>قندخون</a:t>
            </a:r>
            <a:r>
              <a:rPr lang="fa-IR" sz="3200" dirty="0" smtClean="0">
                <a:cs typeface="B Nazanin" panose="00000400000000000000" pitchFamily="2" charset="-78"/>
              </a:rPr>
              <a:t> و زردی </a:t>
            </a:r>
          </a:p>
          <a:p>
            <a:pPr marL="708025" lvl="1" indent="-342900"/>
            <a:r>
              <a:rPr lang="fa-IR" sz="2400" dirty="0" smtClean="0">
                <a:cs typeface="B Nazanin" panose="00000400000000000000" pitchFamily="2" charset="-78"/>
              </a:rPr>
              <a:t>تداخل </a:t>
            </a:r>
            <a:r>
              <a:rPr lang="fa-IR" sz="2400" dirty="0">
                <a:cs typeface="B Nazanin" panose="00000400000000000000" pitchFamily="2" charset="-78"/>
              </a:rPr>
              <a:t>با </a:t>
            </a:r>
            <a:r>
              <a:rPr lang="fa-IR" sz="2400" dirty="0" smtClean="0">
                <a:cs typeface="B Nazanin" panose="00000400000000000000" pitchFamily="2" charset="-78"/>
              </a:rPr>
              <a:t>دفعات طبیعی شیردهی در صورت دریافت </a:t>
            </a:r>
            <a:r>
              <a:rPr lang="fa-IR" sz="2400" dirty="0" err="1" smtClean="0">
                <a:cs typeface="B Nazanin" panose="00000400000000000000" pitchFamily="2" charset="-78"/>
              </a:rPr>
              <a:t>شيرمصنوعی</a:t>
            </a:r>
            <a:r>
              <a:rPr lang="fa-IR" sz="2400" dirty="0" smtClean="0">
                <a:cs typeface="B Nazanin" panose="00000400000000000000" pitchFamily="2" charset="-78"/>
              </a:rPr>
              <a:t> در چند روز اول</a:t>
            </a:r>
          </a:p>
          <a:p>
            <a:pPr marL="708025" lvl="1" indent="-342900"/>
            <a:r>
              <a:rPr lang="fa-IR" sz="2400" dirty="0">
                <a:cs typeface="B Nazanin" panose="00000400000000000000" pitchFamily="2" charset="-78"/>
              </a:rPr>
              <a:t>در معرض </a:t>
            </a:r>
            <a:r>
              <a:rPr lang="fa-IR" sz="2400" dirty="0" smtClean="0">
                <a:cs typeface="B Nazanin" panose="00000400000000000000" pitchFamily="2" charset="-78"/>
              </a:rPr>
              <a:t>خطر افزایش : </a:t>
            </a:r>
            <a:r>
              <a:rPr lang="fa-IR" sz="2400" dirty="0" err="1" smtClean="0">
                <a:cs typeface="B Nazanin" panose="00000400000000000000" pitchFamily="2" charset="-78"/>
              </a:rPr>
              <a:t>بیلی</a:t>
            </a:r>
            <a:r>
              <a:rPr lang="fa-IR" sz="2400" dirty="0" smtClean="0">
                <a:cs typeface="B Nazanin" panose="00000400000000000000" pitchFamily="2" charset="-78"/>
              </a:rPr>
              <a:t> </a:t>
            </a:r>
            <a:r>
              <a:rPr lang="fa-IR" sz="2400" dirty="0" err="1">
                <a:cs typeface="B Nazanin" panose="00000400000000000000" pitchFamily="2" charset="-78"/>
              </a:rPr>
              <a:t>روبین</a:t>
            </a:r>
            <a:r>
              <a:rPr lang="fa-IR" sz="2400" dirty="0">
                <a:cs typeface="B Nazanin" panose="00000400000000000000" pitchFamily="2" charset="-78"/>
              </a:rPr>
              <a:t> ،کاهش </a:t>
            </a:r>
            <a:r>
              <a:rPr lang="fa-IR" sz="2400" dirty="0" smtClean="0">
                <a:cs typeface="B Nazanin" panose="00000400000000000000" pitchFamily="2" charset="-78"/>
              </a:rPr>
              <a:t>وزن شدید ،</a:t>
            </a:r>
            <a:r>
              <a:rPr lang="fa-IR" sz="2400" dirty="0">
                <a:cs typeface="B Nazanin" panose="00000400000000000000" pitchFamily="2" charset="-78"/>
              </a:rPr>
              <a:t>طولانی شدن زمان بستری و احتمال مسمومیت با </a:t>
            </a:r>
            <a:r>
              <a:rPr lang="fa-IR" sz="2400" dirty="0" smtClean="0">
                <a:cs typeface="B Nazanin" panose="00000400000000000000" pitchFamily="2" charset="-78"/>
              </a:rPr>
              <a:t>آب در </a:t>
            </a:r>
            <a:r>
              <a:rPr lang="fa-IR" sz="2400" dirty="0">
                <a:cs typeface="B Nazanin" panose="00000400000000000000" pitchFamily="2" charset="-78"/>
              </a:rPr>
              <a:t>صورتی که از آب یا آب </a:t>
            </a:r>
            <a:r>
              <a:rPr lang="fa-IR" sz="2400" dirty="0" smtClean="0">
                <a:cs typeface="B Nazanin" panose="00000400000000000000" pitchFamily="2" charset="-78"/>
              </a:rPr>
              <a:t>قند </a:t>
            </a:r>
            <a:r>
              <a:rPr lang="fa-IR" sz="2400" dirty="0">
                <a:cs typeface="B Nazanin" panose="00000400000000000000" pitchFamily="2" charset="-78"/>
              </a:rPr>
              <a:t>. </a:t>
            </a:r>
          </a:p>
        </p:txBody>
      </p:sp>
      <p:graphicFrame>
        <p:nvGraphicFramePr>
          <p:cNvPr id="4" name="Diagram 3"/>
          <p:cNvGraphicFramePr/>
          <p:nvPr>
            <p:extLst>
              <p:ext uri="{D42A27DB-BD31-4B8C-83A1-F6EECF244321}">
                <p14:modId xmlns="" xmlns:p14="http://schemas.microsoft.com/office/powerpoint/2010/main" val="409921049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9726327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305800" cy="5105400"/>
          </a:xfrm>
        </p:spPr>
        <p:txBody>
          <a:bodyPr/>
          <a:lstStyle/>
          <a:p>
            <a:pPr marL="623887" indent="-514350">
              <a:buFont typeface="+mj-lt"/>
              <a:buAutoNum type="arabicPeriod" startAt="3"/>
            </a:pPr>
            <a:r>
              <a:rPr lang="fa-IR" sz="3000" dirty="0" smtClean="0">
                <a:cs typeface="B Nazanin" panose="00000400000000000000" pitchFamily="2" charset="-78"/>
              </a:rPr>
              <a:t>نیاز به آرام کردن شیرخوار بیقرار </a:t>
            </a:r>
          </a:p>
          <a:p>
            <a:pPr lvl="1"/>
            <a:r>
              <a:rPr lang="fa-IR" sz="2400" dirty="0" smtClean="0">
                <a:cs typeface="B Nazanin" panose="00000400000000000000" pitchFamily="2" charset="-78"/>
              </a:rPr>
              <a:t>خطر کاهش میزان تغذیه انحصاری با شیرمادر و تداوم شیردهی </a:t>
            </a:r>
          </a:p>
          <a:p>
            <a:pPr lvl="1"/>
            <a:r>
              <a:rPr lang="fa-IR" sz="2400" dirty="0" smtClean="0">
                <a:cs typeface="B Nazanin" panose="00000400000000000000" pitchFamily="2" charset="-78"/>
              </a:rPr>
              <a:t>تاخیر در </a:t>
            </a:r>
            <a:r>
              <a:rPr lang="fa-IR" sz="2400" dirty="0" err="1" smtClean="0">
                <a:cs typeface="B Nazanin" panose="00000400000000000000" pitchFamily="2" charset="-78"/>
              </a:rPr>
              <a:t>لاکتوژنزیس</a:t>
            </a:r>
            <a:r>
              <a:rPr lang="fa-IR" sz="2400" dirty="0" smtClean="0">
                <a:cs typeface="B Nazanin" panose="00000400000000000000" pitchFamily="2" charset="-78"/>
              </a:rPr>
              <a:t> 2 </a:t>
            </a:r>
          </a:p>
          <a:p>
            <a:pPr lvl="1"/>
            <a:r>
              <a:rPr lang="fa-IR" sz="2400" dirty="0" smtClean="0">
                <a:cs typeface="B Nazanin" panose="00000400000000000000" pitchFamily="2" charset="-78"/>
              </a:rPr>
              <a:t>تجمع شیر </a:t>
            </a:r>
            <a:r>
              <a:rPr lang="fa-IR" sz="2400" dirty="0" err="1" smtClean="0">
                <a:cs typeface="B Nazanin" panose="00000400000000000000" pitchFamily="2" charset="-78"/>
              </a:rPr>
              <a:t>درپستان</a:t>
            </a:r>
            <a:r>
              <a:rPr lang="fa-IR" sz="2400" dirty="0" smtClean="0">
                <a:cs typeface="B Nazanin" panose="00000400000000000000" pitchFamily="2" charset="-78"/>
              </a:rPr>
              <a:t> مادر به علت کاهش دفعات شیردهی بلافاصله بعد زایمان</a:t>
            </a:r>
          </a:p>
          <a:p>
            <a:pPr marL="623887" indent="-514350">
              <a:buFont typeface="+mj-lt"/>
              <a:buAutoNum type="arabicPeriod" startAt="4"/>
            </a:pPr>
            <a:r>
              <a:rPr lang="fa-IR" sz="3000" dirty="0" smtClean="0">
                <a:cs typeface="B Nazanin" panose="00000400000000000000" pitchFamily="2" charset="-78"/>
              </a:rPr>
              <a:t>عدم توجه </a:t>
            </a:r>
            <a:r>
              <a:rPr lang="fa-IR" sz="3000" dirty="0">
                <a:cs typeface="B Nazanin" panose="00000400000000000000" pitchFamily="2" charset="-78"/>
              </a:rPr>
              <a:t>به دوره های تغذیه خوشه ای </a:t>
            </a:r>
            <a:r>
              <a:rPr lang="fa-IR" sz="3000" dirty="0" smtClean="0">
                <a:cs typeface="B Nazanin" panose="00000400000000000000" pitchFamily="2" charset="-78"/>
              </a:rPr>
              <a:t>و </a:t>
            </a:r>
            <a:r>
              <a:rPr lang="fa-IR" sz="3000" dirty="0">
                <a:cs typeface="B Nazanin" panose="00000400000000000000" pitchFamily="2" charset="-78"/>
              </a:rPr>
              <a:t>در روزهای طغیان اشتها (جهش رشد)، </a:t>
            </a:r>
            <a:r>
              <a:rPr lang="fa-IR" sz="3000" dirty="0" err="1">
                <a:cs typeface="B Nazanin" panose="00000400000000000000" pitchFamily="2" charset="-78"/>
              </a:rPr>
              <a:t>روزهائی</a:t>
            </a:r>
            <a:r>
              <a:rPr lang="fa-IR" sz="3000" dirty="0">
                <a:cs typeface="B Nazanin" panose="00000400000000000000" pitchFamily="2" charset="-78"/>
              </a:rPr>
              <a:t> که بیشتر شیر می خورد(7-3روزطول می کشد) در 3-2 و 6 هفتگی، 3 و 6 </a:t>
            </a:r>
            <a:r>
              <a:rPr lang="fa-IR" sz="3000" dirty="0" err="1">
                <a:cs typeface="B Nazanin" panose="00000400000000000000" pitchFamily="2" charset="-78"/>
              </a:rPr>
              <a:t>ماهگی</a:t>
            </a:r>
            <a:endParaRPr lang="fa-IR" sz="3000" dirty="0">
              <a:cs typeface="B Nazanin" panose="00000400000000000000" pitchFamily="2" charset="-78"/>
            </a:endParaRPr>
          </a:p>
          <a:p>
            <a:pPr lvl="1"/>
            <a:r>
              <a:rPr lang="fa-IR" sz="2200" dirty="0" smtClean="0">
                <a:cs typeface="B Nazanin" panose="00000400000000000000" pitchFamily="2" charset="-78"/>
              </a:rPr>
              <a:t> </a:t>
            </a:r>
            <a:r>
              <a:rPr lang="fa-IR" sz="2400" dirty="0" smtClean="0">
                <a:cs typeface="B Nazanin" panose="00000400000000000000" pitchFamily="2" charset="-78"/>
              </a:rPr>
              <a:t>کاهش میزان تغذیه انحصاری با شیرمادر و تداخل در تداوم شیردهی </a:t>
            </a:r>
            <a:endParaRPr lang="fa-IR" sz="2200" dirty="0" smtClean="0">
              <a:cs typeface="B Nazanin" panose="00000400000000000000" pitchFamily="2" charset="-78"/>
            </a:endParaRPr>
          </a:p>
          <a:p>
            <a:pPr marL="623887" indent="-514350">
              <a:buFont typeface="+mj-lt"/>
              <a:buAutoNum type="arabicPeriod" startAt="4"/>
            </a:pPr>
            <a:r>
              <a:rPr lang="fa-IR" sz="3000" dirty="0" smtClean="0">
                <a:cs typeface="B Nazanin" panose="00000400000000000000" pitchFamily="2" charset="-78"/>
              </a:rPr>
              <a:t>نیاز مادر به استراحت یا خواب </a:t>
            </a:r>
          </a:p>
          <a:p>
            <a:pPr lvl="1"/>
            <a:r>
              <a:rPr lang="fa-IR" sz="2600" dirty="0" smtClean="0">
                <a:cs typeface="B Nazanin" panose="00000400000000000000" pitchFamily="2" charset="-78"/>
              </a:rPr>
              <a:t>احتمال کاهش مدت و انحصاری بودن تغذیه با شیرمادر </a:t>
            </a:r>
            <a:r>
              <a:rPr lang="fa-IR" sz="2400" dirty="0" smtClean="0">
                <a:cs typeface="B Nazanin" panose="00000400000000000000" pitchFamily="2" charset="-78"/>
              </a:rPr>
              <a:t>بخصوص در صورت دریافت مکمل بین ساعت 7 بعدازظهر تا 9 صبح  </a:t>
            </a:r>
            <a:endParaRPr lang="en-US" sz="2400" dirty="0">
              <a:cs typeface="B Nazanin" panose="00000400000000000000" pitchFamily="2" charset="-78"/>
            </a:endParaRPr>
          </a:p>
        </p:txBody>
      </p:sp>
      <p:graphicFrame>
        <p:nvGraphicFramePr>
          <p:cNvPr id="4" name="Diagram 3"/>
          <p:cNvGraphicFramePr/>
          <p:nvPr>
            <p:extLst>
              <p:ext uri="{D42A27DB-BD31-4B8C-83A1-F6EECF244321}">
                <p14:modId xmlns="" xmlns:p14="http://schemas.microsoft.com/office/powerpoint/2010/main" val="80318764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396398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524000"/>
            <a:ext cx="8229600" cy="4525962"/>
          </a:xfrm>
        </p:spPr>
        <p:txBody>
          <a:bodyPr/>
          <a:lstStyle/>
          <a:p>
            <a:pPr algn="just">
              <a:lnSpc>
                <a:spcPct val="150000"/>
              </a:lnSpc>
            </a:pPr>
            <a:r>
              <a:rPr lang="fa-IR" sz="3200" dirty="0" smtClean="0">
                <a:cs typeface="B Nazanin" panose="00000400000000000000" pitchFamily="2" charset="-78"/>
              </a:rPr>
              <a:t>کاهش دفعات تغذیه با شیرمادر به علت : </a:t>
            </a:r>
          </a:p>
          <a:p>
            <a:pPr lvl="1" algn="just">
              <a:lnSpc>
                <a:spcPct val="150000"/>
              </a:lnSpc>
            </a:pPr>
            <a:r>
              <a:rPr lang="fa-IR" sz="2800" dirty="0" smtClean="0">
                <a:cs typeface="B Nazanin" panose="00000400000000000000" pitchFamily="2" charset="-78"/>
              </a:rPr>
              <a:t>تخلیه دیررس معده متعاقب مصرف شیرمصنوعی </a:t>
            </a:r>
          </a:p>
          <a:p>
            <a:pPr lvl="1" algn="just">
              <a:lnSpc>
                <a:spcPct val="150000"/>
              </a:lnSpc>
            </a:pPr>
            <a:r>
              <a:rPr lang="fa-IR" sz="2800" dirty="0" smtClean="0">
                <a:cs typeface="B Nazanin" panose="00000400000000000000" pitchFamily="2" charset="-78"/>
              </a:rPr>
              <a:t>تمایل  به مصرف حجم بالای شیرمصنوعی </a:t>
            </a:r>
          </a:p>
          <a:p>
            <a:pPr algn="just">
              <a:lnSpc>
                <a:spcPct val="150000"/>
              </a:lnSpc>
            </a:pPr>
            <a:r>
              <a:rPr lang="fa-IR" sz="3200" dirty="0">
                <a:cs typeface="B Nazanin" panose="00000400000000000000" pitchFamily="2" charset="-78"/>
              </a:rPr>
              <a:t>مشکل شیرخوار در بازگشت به تغذیه از پستان </a:t>
            </a:r>
            <a:r>
              <a:rPr lang="fa-IR" sz="3200" dirty="0" smtClean="0">
                <a:cs typeface="B Nazanin" panose="00000400000000000000" pitchFamily="2" charset="-78"/>
              </a:rPr>
              <a:t>بر حسب: </a:t>
            </a:r>
            <a:endParaRPr lang="en-US" sz="3200" dirty="0">
              <a:cs typeface="B Nazanin" panose="00000400000000000000" pitchFamily="2" charset="-78"/>
            </a:endParaRPr>
          </a:p>
          <a:p>
            <a:pPr lvl="1" algn="just">
              <a:lnSpc>
                <a:spcPct val="150000"/>
              </a:lnSpc>
            </a:pPr>
            <a:r>
              <a:rPr lang="fa-IR" sz="2800" dirty="0" smtClean="0">
                <a:cs typeface="B Nazanin" panose="00000400000000000000" pitchFamily="2" charset="-78"/>
              </a:rPr>
              <a:t>روش تجویز مکمل </a:t>
            </a:r>
          </a:p>
          <a:p>
            <a:pPr lvl="1" algn="just">
              <a:lnSpc>
                <a:spcPct val="150000"/>
              </a:lnSpc>
            </a:pPr>
            <a:r>
              <a:rPr lang="fa-IR" sz="2800" dirty="0" smtClean="0">
                <a:cs typeface="B Nazanin" panose="00000400000000000000" pitchFamily="2" charset="-78"/>
              </a:rPr>
              <a:t>دفعات مصرف </a:t>
            </a:r>
            <a:r>
              <a:rPr lang="fa-IR" sz="2800" dirty="0">
                <a:cs typeface="B Nazanin" panose="00000400000000000000" pitchFamily="2" charset="-78"/>
              </a:rPr>
              <a:t>مکمل </a:t>
            </a:r>
          </a:p>
        </p:txBody>
      </p:sp>
      <p:graphicFrame>
        <p:nvGraphicFramePr>
          <p:cNvPr id="4" name="Diagram 3"/>
          <p:cNvGraphicFramePr/>
          <p:nvPr>
            <p:extLst>
              <p:ext uri="{D42A27DB-BD31-4B8C-83A1-F6EECF244321}">
                <p14:modId xmlns="" xmlns:p14="http://schemas.microsoft.com/office/powerpoint/2010/main" val="212677857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597410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رمت اسلايد">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otalTime>6331</TotalTime>
  <Words>2909</Words>
  <Application>Microsoft Office PowerPoint</Application>
  <PresentationFormat>On-screen Show (4:3)</PresentationFormat>
  <Paragraphs>318</Paragraphs>
  <Slides>30</Slides>
  <Notes>17</Notes>
  <HiddenSlides>0</HiddenSlides>
  <MMClips>0</MMClips>
  <ScaleCrop>false</ScaleCrop>
  <HeadingPairs>
    <vt:vector size="6" baseType="variant">
      <vt:variant>
        <vt:lpstr>Theme</vt:lpstr>
      </vt:variant>
      <vt:variant>
        <vt:i4>1</vt:i4>
      </vt:variant>
      <vt:variant>
        <vt:lpstr>Slide Titles</vt:lpstr>
      </vt:variant>
      <vt:variant>
        <vt:i4>30</vt:i4>
      </vt:variant>
      <vt:variant>
        <vt:lpstr>Custom Shows</vt:lpstr>
      </vt:variant>
      <vt:variant>
        <vt:i4>5</vt:i4>
      </vt:variant>
    </vt:vector>
  </HeadingPairs>
  <TitlesOfParts>
    <vt:vector size="36" baseType="lpstr">
      <vt:lpstr>فرمت اسلايد</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پس از رسیدن به وزن مناسب شیرخوار:  *کاهش مصرف مکمل به منظور افزایش تولید شیر مادر  *افزایش دفعات تغذیه با شیرمادر     تداوم پایش رشد وزنی همزمان با کاهش یا قطع مکمل </vt:lpstr>
      <vt:lpstr>Slide 29</vt:lpstr>
      <vt:lpstr>References</vt:lpstr>
      <vt:lpstr>jaundic</vt:lpstr>
      <vt:lpstr>no milk</vt:lpstr>
      <vt:lpstr>concern</vt:lpstr>
      <vt:lpstr>need to quite</vt:lpstr>
      <vt:lpstr>accomodate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Supplementary Feeding for Infants</dc:title>
  <dc:creator>atlas2</dc:creator>
  <cp:lastModifiedBy>maher</cp:lastModifiedBy>
  <cp:revision>545</cp:revision>
  <dcterms:created xsi:type="dcterms:W3CDTF">2006-08-16T00:00:00Z</dcterms:created>
  <dcterms:modified xsi:type="dcterms:W3CDTF">2017-08-22T10:18:24Z</dcterms:modified>
</cp:coreProperties>
</file>